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88" r:id="rId2"/>
    <p:sldId id="287" r:id="rId3"/>
    <p:sldId id="257" r:id="rId4"/>
    <p:sldId id="285" r:id="rId5"/>
    <p:sldId id="286" r:id="rId6"/>
    <p:sldId id="282" r:id="rId7"/>
    <p:sldId id="289" r:id="rId8"/>
    <p:sldId id="290" r:id="rId9"/>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806" autoAdjust="0"/>
    <p:restoredTop sz="96616" autoAdjust="0"/>
  </p:normalViewPr>
  <p:slideViewPr>
    <p:cSldViewPr snapToGrid="0">
      <p:cViewPr varScale="1">
        <p:scale>
          <a:sx n="110" d="100"/>
          <a:sy n="110" d="100"/>
        </p:scale>
        <p:origin x="132" y="294"/>
      </p:cViewPr>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98" d="100"/>
          <a:sy n="98" d="100"/>
        </p:scale>
        <p:origin x="3592" y="4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CA"/>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667F0257-67D8-49F5-A7BC-C9CBCA18704B}" type="datetimeFigureOut">
              <a:rPr lang="en-CA" smtClean="0"/>
              <a:t>2023-04-28</a:t>
            </a:fld>
            <a:endParaRPr lang="en-CA"/>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CA"/>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CA"/>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D70058C2-188F-4BBF-AE65-FA8C36E3708E}" type="slidenum">
              <a:rPr lang="en-CA" smtClean="0"/>
              <a:t>‹#›</a:t>
            </a:fld>
            <a:endParaRPr lang="en-CA"/>
          </a:p>
        </p:txBody>
      </p:sp>
    </p:spTree>
    <p:extLst>
      <p:ext uri="{BB962C8B-B14F-4D97-AF65-F5344CB8AC3E}">
        <p14:creationId xmlns:p14="http://schemas.microsoft.com/office/powerpoint/2010/main" val="11120034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D70058C2-188F-4BBF-AE65-FA8C36E3708E}" type="slidenum">
              <a:rPr lang="en-CA" smtClean="0"/>
              <a:t>1</a:t>
            </a:fld>
            <a:endParaRPr lang="en-CA"/>
          </a:p>
        </p:txBody>
      </p:sp>
    </p:spTree>
    <p:extLst>
      <p:ext uri="{BB962C8B-B14F-4D97-AF65-F5344CB8AC3E}">
        <p14:creationId xmlns:p14="http://schemas.microsoft.com/office/powerpoint/2010/main" val="41839745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4708" indent="-174708">
              <a:buFontTx/>
              <a:buChar char="-"/>
            </a:pPr>
            <a:endParaRPr lang="en-CA" baseline="0" dirty="0" smtClean="0"/>
          </a:p>
        </p:txBody>
      </p:sp>
      <p:sp>
        <p:nvSpPr>
          <p:cNvPr id="4" name="Slide Number Placeholder 3"/>
          <p:cNvSpPr>
            <a:spLocks noGrp="1"/>
          </p:cNvSpPr>
          <p:nvPr>
            <p:ph type="sldNum" sz="quarter" idx="10"/>
          </p:nvPr>
        </p:nvSpPr>
        <p:spPr/>
        <p:txBody>
          <a:bodyPr/>
          <a:lstStyle/>
          <a:p>
            <a:pPr defTabSz="931774">
              <a:defRPr/>
            </a:pPr>
            <a:fld id="{D70058C2-188F-4BBF-AE65-FA8C36E3708E}" type="slidenum">
              <a:rPr lang="en-CA">
                <a:solidFill>
                  <a:prstClr val="black"/>
                </a:solidFill>
                <a:latin typeface="Calibri" panose="020F0502020204030204"/>
              </a:rPr>
              <a:pPr defTabSz="931774">
                <a:defRPr/>
              </a:pPr>
              <a:t>2</a:t>
            </a:fld>
            <a:endParaRPr lang="en-CA">
              <a:solidFill>
                <a:prstClr val="black"/>
              </a:solidFill>
              <a:latin typeface="Calibri" panose="020F0502020204030204"/>
            </a:endParaRPr>
          </a:p>
        </p:txBody>
      </p:sp>
    </p:spTree>
    <p:extLst>
      <p:ext uri="{BB962C8B-B14F-4D97-AF65-F5344CB8AC3E}">
        <p14:creationId xmlns:p14="http://schemas.microsoft.com/office/powerpoint/2010/main" val="31401058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4708" indent="-174708">
              <a:buFont typeface="Arial" panose="020B0604020202020204" pitchFamily="34" charset="0"/>
              <a:buChar char="•"/>
            </a:pPr>
            <a:r>
              <a:rPr lang="en-US" dirty="0" smtClean="0"/>
              <a:t>There</a:t>
            </a:r>
            <a:r>
              <a:rPr lang="en-US" baseline="0" dirty="0" smtClean="0"/>
              <a:t> </a:t>
            </a:r>
            <a:r>
              <a:rPr lang="en-US" baseline="0" dirty="0" smtClean="0"/>
              <a:t>are significant pressures with this type of plan so I will talk to you about what these are in a minute and why this is important </a:t>
            </a:r>
          </a:p>
          <a:p>
            <a:pPr marL="174708" indent="-174708">
              <a:buFont typeface="Arial" panose="020B0604020202020204" pitchFamily="34" charset="0"/>
              <a:buChar char="•"/>
            </a:pPr>
            <a:r>
              <a:rPr lang="en-US" baseline="0" dirty="0" smtClean="0"/>
              <a:t>UPP is a multi-employer jointly sponsored pension plan program and you will learn more about what this means </a:t>
            </a:r>
          </a:p>
          <a:p>
            <a:pPr marL="174708" indent="-174708">
              <a:buFont typeface="Arial" panose="020B0604020202020204" pitchFamily="34" charset="0"/>
              <a:buChar char="•"/>
            </a:pPr>
            <a:r>
              <a:rPr lang="en-US" baseline="0" dirty="0" smtClean="0"/>
              <a:t>You will also learn about the similarities and differences between the plan </a:t>
            </a:r>
          </a:p>
          <a:p>
            <a:pPr marL="174708" indent="-174708">
              <a:buFont typeface="Arial" panose="020B0604020202020204" pitchFamily="34" charset="0"/>
              <a:buChar char="•"/>
            </a:pPr>
            <a:r>
              <a:rPr lang="en-US" baseline="0" dirty="0" smtClean="0"/>
              <a:t>And How your service and pension benefit would be protected if we merge </a:t>
            </a:r>
          </a:p>
          <a:p>
            <a:pPr marL="174708" indent="-174708">
              <a:buFont typeface="Arial" panose="020B0604020202020204" pitchFamily="34" charset="0"/>
              <a:buChar char="•"/>
            </a:pPr>
            <a:r>
              <a:rPr lang="en-US" baseline="0" dirty="0" smtClean="0"/>
              <a:t>Finally, you’ll find out what happens next and what you need to do </a:t>
            </a:r>
            <a:endParaRPr lang="en-US" dirty="0" smtClean="0"/>
          </a:p>
        </p:txBody>
      </p:sp>
      <p:sp>
        <p:nvSpPr>
          <p:cNvPr id="4" name="Slide Number Placeholder 3"/>
          <p:cNvSpPr>
            <a:spLocks noGrp="1"/>
          </p:cNvSpPr>
          <p:nvPr>
            <p:ph type="sldNum" sz="quarter" idx="10"/>
          </p:nvPr>
        </p:nvSpPr>
        <p:spPr/>
        <p:txBody>
          <a:bodyPr/>
          <a:lstStyle/>
          <a:p>
            <a:fld id="{D70058C2-188F-4BBF-AE65-FA8C36E3708E}" type="slidenum">
              <a:rPr lang="en-CA" smtClean="0"/>
              <a:t>3</a:t>
            </a:fld>
            <a:endParaRPr lang="en-CA"/>
          </a:p>
        </p:txBody>
      </p:sp>
    </p:spTree>
    <p:extLst>
      <p:ext uri="{BB962C8B-B14F-4D97-AF65-F5344CB8AC3E}">
        <p14:creationId xmlns:p14="http://schemas.microsoft.com/office/powerpoint/2010/main" val="27352801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4708" indent="-174708">
              <a:buFont typeface="Arial" panose="020B0604020202020204" pitchFamily="34" charset="0"/>
              <a:buChar char="•"/>
            </a:pPr>
            <a:r>
              <a:rPr lang="en-CA" baseline="0" dirty="0" smtClean="0"/>
              <a:t>The Vic Pension plan is a single employer defined benefit pension plan. </a:t>
            </a:r>
            <a:r>
              <a:rPr lang="en-US" dirty="0" smtClean="0"/>
              <a:t>A defined benefit plan means that pension income is defined (a certain percentage of your salary x years of service = your pension. The key part of a defined benefit plan is that if the pension plan’s assets cannot cover the promised payments to retirees,</a:t>
            </a:r>
            <a:r>
              <a:rPr lang="en-US" b="1" dirty="0" smtClean="0"/>
              <a:t> the employer</a:t>
            </a:r>
            <a:r>
              <a:rPr lang="en-US" dirty="0" smtClean="0"/>
              <a:t> – must cover the deficit in the plan. There</a:t>
            </a:r>
            <a:r>
              <a:rPr lang="en-US" baseline="0" dirty="0" smtClean="0"/>
              <a:t> are significant pressures with this type of plan so I will talk to you about what these are in a minute and why this is important </a:t>
            </a:r>
          </a:p>
          <a:p>
            <a:pPr marL="174708" indent="-174708">
              <a:buFontTx/>
              <a:buChar char="-"/>
            </a:pPr>
            <a:endParaRPr lang="en-US" baseline="0" dirty="0" smtClean="0"/>
          </a:p>
          <a:p>
            <a:pPr marL="174708" indent="-174708">
              <a:buFontTx/>
              <a:buChar char="-"/>
            </a:pPr>
            <a:r>
              <a:rPr lang="en-US" baseline="0" dirty="0" smtClean="0"/>
              <a:t>Political</a:t>
            </a:r>
            <a:r>
              <a:rPr lang="en-US" baseline="0" dirty="0" smtClean="0"/>
              <a:t>: </a:t>
            </a:r>
          </a:p>
          <a:p>
            <a:pPr marL="174708" indent="-174708">
              <a:buFontTx/>
              <a:buChar char="-"/>
            </a:pPr>
            <a:r>
              <a:rPr lang="en-US" baseline="0" dirty="0" smtClean="0"/>
              <a:t>Steady decline of DB and DC plans in Canada since the mid-1970s. </a:t>
            </a:r>
          </a:p>
          <a:p>
            <a:pPr marL="174708" indent="-174708" defTabSz="931774">
              <a:buFontTx/>
              <a:buChar char="-"/>
              <a:defRPr/>
            </a:pPr>
            <a:r>
              <a:rPr lang="en-US" baseline="0" dirty="0" smtClean="0"/>
              <a:t>In both the public and private sector, employers have been closing or rolling back pensions. They have lowered inflation protection of their plans, reduced the benefit formula and in many cases especially in the private sector, converting to Defined Contribution plans for all new hires.  </a:t>
            </a:r>
            <a:r>
              <a:rPr lang="en-US" dirty="0"/>
              <a:t>This has contributed to pressure and scrutiny from government as they pay more attention to public sector and university pensions in general and make a case to change to defined contribution plan.</a:t>
            </a:r>
            <a:endParaRPr lang="en-CA" baseline="0" dirty="0" smtClean="0"/>
          </a:p>
          <a:p>
            <a:pPr marL="174708" indent="-174708">
              <a:buFontTx/>
              <a:buChar char="-"/>
            </a:pPr>
            <a:endParaRPr lang="en-CA" baseline="0" dirty="0" smtClean="0"/>
          </a:p>
          <a:p>
            <a:pPr marL="174708" indent="-174708">
              <a:buFontTx/>
              <a:buChar char="-"/>
            </a:pPr>
            <a:r>
              <a:rPr lang="en-US" baseline="0" dirty="0" smtClean="0"/>
              <a:t>Financial: </a:t>
            </a:r>
          </a:p>
          <a:p>
            <a:pPr marL="174708" indent="-174708">
              <a:buFontTx/>
              <a:buChar char="-"/>
            </a:pPr>
            <a:r>
              <a:rPr lang="en-US" baseline="0" dirty="0" smtClean="0"/>
              <a:t>Defined benefit pension plans face financial pressures</a:t>
            </a:r>
          </a:p>
          <a:p>
            <a:pPr marL="174708" indent="-174708">
              <a:buFontTx/>
              <a:buChar char="-"/>
            </a:pPr>
            <a:r>
              <a:rPr lang="en-US" baseline="0" dirty="0" smtClean="0"/>
              <a:t>Life expectancy has increased, retirees are living longer- plans pay pensions for longer periods of time than in the past; requires more money from the plan. </a:t>
            </a:r>
          </a:p>
          <a:p>
            <a:pPr marL="174708" indent="-174708">
              <a:buFontTx/>
              <a:buChar char="-"/>
            </a:pPr>
            <a:r>
              <a:rPr lang="en-US" baseline="0" dirty="0" smtClean="0"/>
              <a:t>Single-employer plans, given that they are much smaller than multi-employer plans, are more vulnerable in a bad stock market</a:t>
            </a:r>
          </a:p>
          <a:p>
            <a:pPr marL="174708" indent="-174708">
              <a:buFontTx/>
              <a:buChar char="-"/>
            </a:pPr>
            <a:endParaRPr lang="en-US" baseline="0" dirty="0" smtClean="0"/>
          </a:p>
          <a:p>
            <a:pPr marL="174708" indent="-174708">
              <a:buFontTx/>
              <a:buChar char="-"/>
            </a:pPr>
            <a:r>
              <a:rPr lang="en-US" baseline="0" dirty="0" smtClean="0"/>
              <a:t>Regulatory: </a:t>
            </a:r>
          </a:p>
          <a:p>
            <a:pPr marL="174708" indent="-174708">
              <a:buFontTx/>
              <a:buChar char="-"/>
            </a:pPr>
            <a:r>
              <a:rPr lang="en-US" baseline="0" dirty="0" smtClean="0"/>
              <a:t>Single-employer plans at Ontario universities also face a unique mix of regulatory pressures. </a:t>
            </a:r>
          </a:p>
          <a:p>
            <a:pPr marL="174708" indent="-174708">
              <a:buFontTx/>
              <a:buChar char="-"/>
            </a:pPr>
            <a:r>
              <a:rPr lang="en-US" baseline="0" dirty="0" smtClean="0"/>
              <a:t>Ontario law requires every single employer plan to undergo a “solvency valuation” to determine if the pension fund would have enough money to cover all of its promised payments with its current funds if it ‘terminated’.   This is a “worst-case” scenario – in our case, it assumes that the University ceases operations immediately.  </a:t>
            </a:r>
          </a:p>
          <a:p>
            <a:pPr marL="174708" indent="-174708">
              <a:buFontTx/>
              <a:buChar char="-"/>
            </a:pPr>
            <a:r>
              <a:rPr lang="en-US" baseline="0" dirty="0" smtClean="0"/>
              <a:t>While this solvency requirement might make sense for some private sector employers, many people have recognized that it does not really fit in the post-secondary education sector; little chance that a major Ontario university would cease operations altogether. </a:t>
            </a:r>
          </a:p>
          <a:p>
            <a:pPr marL="174708" indent="-174708">
              <a:buFontTx/>
              <a:buChar char="-"/>
            </a:pPr>
            <a:r>
              <a:rPr lang="en-US" baseline="0" dirty="0" smtClean="0"/>
              <a:t>University still has to pay millions in solvency payments </a:t>
            </a:r>
          </a:p>
        </p:txBody>
      </p:sp>
      <p:sp>
        <p:nvSpPr>
          <p:cNvPr id="4" name="Slide Number Placeholder 3"/>
          <p:cNvSpPr>
            <a:spLocks noGrp="1"/>
          </p:cNvSpPr>
          <p:nvPr>
            <p:ph type="sldNum" sz="quarter" idx="10"/>
          </p:nvPr>
        </p:nvSpPr>
        <p:spPr/>
        <p:txBody>
          <a:bodyPr/>
          <a:lstStyle/>
          <a:p>
            <a:pPr defTabSz="931774">
              <a:defRPr/>
            </a:pPr>
            <a:fld id="{D70058C2-188F-4BBF-AE65-FA8C36E3708E}" type="slidenum">
              <a:rPr lang="en-CA">
                <a:solidFill>
                  <a:prstClr val="black"/>
                </a:solidFill>
                <a:latin typeface="Calibri" panose="020F0502020204030204"/>
              </a:rPr>
              <a:pPr defTabSz="931774">
                <a:defRPr/>
              </a:pPr>
              <a:t>4</a:t>
            </a:fld>
            <a:endParaRPr lang="en-CA">
              <a:solidFill>
                <a:prstClr val="black"/>
              </a:solidFill>
              <a:latin typeface="Calibri" panose="020F0502020204030204"/>
            </a:endParaRPr>
          </a:p>
        </p:txBody>
      </p:sp>
    </p:spTree>
    <p:extLst>
      <p:ext uri="{BB962C8B-B14F-4D97-AF65-F5344CB8AC3E}">
        <p14:creationId xmlns:p14="http://schemas.microsoft.com/office/powerpoint/2010/main" val="3261120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4708" marR="0" lvl="0" indent="-174708" algn="l" defTabSz="914400" rtl="0" eaLnBrk="1" fontAlgn="auto" latinLnBrk="0" hangingPunct="1">
              <a:lnSpc>
                <a:spcPct val="100000"/>
              </a:lnSpc>
              <a:spcBef>
                <a:spcPts val="0"/>
              </a:spcBef>
              <a:spcAft>
                <a:spcPts val="0"/>
              </a:spcAft>
              <a:buClrTx/>
              <a:buSzTx/>
              <a:buFontTx/>
              <a:buChar char="-"/>
              <a:tabLst/>
              <a:defRPr/>
            </a:pPr>
            <a:r>
              <a:rPr lang="en-US" sz="1200" dirty="0" smtClean="0"/>
              <a:t>combining the pensions for a number of universities will produce a much bigger pool of assets, and allows the plan to invest at a scale that supports better management of longevity and risk</a:t>
            </a:r>
            <a:endParaRPr lang="en-CA" sz="1200" dirty="0" smtClean="0"/>
          </a:p>
          <a:p>
            <a:pPr marL="174708" marR="0" lvl="0" indent="-174708" algn="l" defTabSz="914400" rtl="0" eaLnBrk="1" fontAlgn="auto" latinLnBrk="0" hangingPunct="1">
              <a:lnSpc>
                <a:spcPct val="100000"/>
              </a:lnSpc>
              <a:spcBef>
                <a:spcPts val="0"/>
              </a:spcBef>
              <a:spcAft>
                <a:spcPts val="0"/>
              </a:spcAft>
              <a:buClrTx/>
              <a:buSzTx/>
              <a:buFontTx/>
              <a:buChar char="-"/>
              <a:tabLst/>
              <a:defRPr/>
            </a:pPr>
            <a:r>
              <a:rPr lang="en-US" sz="1200" dirty="0" smtClean="0"/>
              <a:t>JSPPs are exempt from all of the solvency payments required by the Ontario government. No more special payments</a:t>
            </a:r>
            <a:endParaRPr lang="en-CA" sz="1200" dirty="0" smtClean="0"/>
          </a:p>
          <a:p>
            <a:pPr marL="174708" indent="-174708">
              <a:buFontTx/>
              <a:buChar char="-"/>
            </a:pPr>
            <a:endParaRPr lang="en-CA" baseline="0" dirty="0" smtClean="0"/>
          </a:p>
          <a:p>
            <a:pPr marL="174708" marR="0" lvl="0" indent="-174708" algn="l" defTabSz="914400" rtl="0" eaLnBrk="1" fontAlgn="auto" latinLnBrk="0" hangingPunct="1">
              <a:lnSpc>
                <a:spcPct val="100000"/>
              </a:lnSpc>
              <a:spcBef>
                <a:spcPts val="0"/>
              </a:spcBef>
              <a:spcAft>
                <a:spcPts val="0"/>
              </a:spcAft>
              <a:buClrTx/>
              <a:buSzTx/>
              <a:buFontTx/>
              <a:buChar char="-"/>
              <a:tabLst/>
              <a:defRPr/>
            </a:pPr>
            <a:r>
              <a:rPr lang="en-US" sz="1200" dirty="0" smtClean="0"/>
              <a:t>Joint Governance in decisions, benefits, contributions, and funding </a:t>
            </a:r>
          </a:p>
          <a:p>
            <a:pPr marL="174708" marR="0" lvl="0" indent="-174708" algn="l" defTabSz="914400" rtl="0" eaLnBrk="1" fontAlgn="auto" latinLnBrk="0" hangingPunct="1">
              <a:lnSpc>
                <a:spcPct val="100000"/>
              </a:lnSpc>
              <a:spcBef>
                <a:spcPts val="0"/>
              </a:spcBef>
              <a:spcAft>
                <a:spcPts val="0"/>
              </a:spcAft>
              <a:buClrTx/>
              <a:buSzTx/>
              <a:buFontTx/>
              <a:buChar char="-"/>
              <a:tabLst/>
              <a:defRPr/>
            </a:pPr>
            <a:r>
              <a:rPr lang="en-US" sz="1200" dirty="0" smtClean="0"/>
              <a:t>In our current plan, employees </a:t>
            </a:r>
            <a:r>
              <a:rPr lang="en-US" sz="1200" dirty="0" err="1" smtClean="0"/>
              <a:t>ave</a:t>
            </a:r>
            <a:r>
              <a:rPr lang="en-US" sz="1200" dirty="0" smtClean="0"/>
              <a:t> no formal role .</a:t>
            </a:r>
            <a:endParaRPr lang="en-CA" sz="1200" dirty="0" smtClean="0"/>
          </a:p>
          <a:p>
            <a:pPr marL="174708" indent="-174708">
              <a:buFontTx/>
              <a:buChar char="-"/>
            </a:pPr>
            <a:endParaRPr lang="en-CA" baseline="0" dirty="0" smtClean="0"/>
          </a:p>
          <a:p>
            <a:pPr marL="0" indent="0">
              <a:buFontTx/>
              <a:buNone/>
            </a:pPr>
            <a:endParaRPr lang="en-CA" baseline="0" dirty="0" smtClean="0"/>
          </a:p>
        </p:txBody>
      </p:sp>
      <p:sp>
        <p:nvSpPr>
          <p:cNvPr id="4" name="Slide Number Placeholder 3"/>
          <p:cNvSpPr>
            <a:spLocks noGrp="1"/>
          </p:cNvSpPr>
          <p:nvPr>
            <p:ph type="sldNum" sz="quarter" idx="10"/>
          </p:nvPr>
        </p:nvSpPr>
        <p:spPr/>
        <p:txBody>
          <a:bodyPr/>
          <a:lstStyle/>
          <a:p>
            <a:pPr defTabSz="931774">
              <a:defRPr/>
            </a:pPr>
            <a:fld id="{D70058C2-188F-4BBF-AE65-FA8C36E3708E}" type="slidenum">
              <a:rPr lang="en-CA">
                <a:solidFill>
                  <a:prstClr val="black"/>
                </a:solidFill>
                <a:latin typeface="Calibri" panose="020F0502020204030204"/>
              </a:rPr>
              <a:pPr defTabSz="931774">
                <a:defRPr/>
              </a:pPr>
              <a:t>5</a:t>
            </a:fld>
            <a:endParaRPr lang="en-CA">
              <a:solidFill>
                <a:prstClr val="black"/>
              </a:solidFill>
              <a:latin typeface="Calibri" panose="020F0502020204030204"/>
            </a:endParaRPr>
          </a:p>
        </p:txBody>
      </p:sp>
    </p:spTree>
    <p:extLst>
      <p:ext uri="{BB962C8B-B14F-4D97-AF65-F5344CB8AC3E}">
        <p14:creationId xmlns:p14="http://schemas.microsoft.com/office/powerpoint/2010/main" val="27321677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4708" indent="-174708">
              <a:buFontTx/>
              <a:buChar char="-"/>
            </a:pPr>
            <a:endParaRPr lang="en-CA" baseline="0" dirty="0" smtClean="0"/>
          </a:p>
        </p:txBody>
      </p:sp>
      <p:sp>
        <p:nvSpPr>
          <p:cNvPr id="4" name="Slide Number Placeholder 3"/>
          <p:cNvSpPr>
            <a:spLocks noGrp="1"/>
          </p:cNvSpPr>
          <p:nvPr>
            <p:ph type="sldNum" sz="quarter" idx="10"/>
          </p:nvPr>
        </p:nvSpPr>
        <p:spPr/>
        <p:txBody>
          <a:bodyPr/>
          <a:lstStyle/>
          <a:p>
            <a:pPr defTabSz="931774">
              <a:defRPr/>
            </a:pPr>
            <a:fld id="{D70058C2-188F-4BBF-AE65-FA8C36E3708E}" type="slidenum">
              <a:rPr lang="en-CA">
                <a:solidFill>
                  <a:prstClr val="black"/>
                </a:solidFill>
                <a:latin typeface="Calibri" panose="020F0502020204030204"/>
              </a:rPr>
              <a:pPr defTabSz="931774">
                <a:defRPr/>
              </a:pPr>
              <a:t>6</a:t>
            </a:fld>
            <a:endParaRPr lang="en-CA">
              <a:solidFill>
                <a:prstClr val="black"/>
              </a:solidFill>
              <a:latin typeface="Calibri" panose="020F0502020204030204"/>
            </a:endParaRPr>
          </a:p>
        </p:txBody>
      </p:sp>
    </p:spTree>
    <p:extLst>
      <p:ext uri="{BB962C8B-B14F-4D97-AF65-F5344CB8AC3E}">
        <p14:creationId xmlns:p14="http://schemas.microsoft.com/office/powerpoint/2010/main" val="2839212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4708" indent="-174708">
              <a:buFontTx/>
              <a:buChar char="-"/>
            </a:pPr>
            <a:endParaRPr lang="en-CA" baseline="0" dirty="0" smtClean="0"/>
          </a:p>
        </p:txBody>
      </p:sp>
      <p:sp>
        <p:nvSpPr>
          <p:cNvPr id="4" name="Slide Number Placeholder 3"/>
          <p:cNvSpPr>
            <a:spLocks noGrp="1"/>
          </p:cNvSpPr>
          <p:nvPr>
            <p:ph type="sldNum" sz="quarter" idx="10"/>
          </p:nvPr>
        </p:nvSpPr>
        <p:spPr/>
        <p:txBody>
          <a:bodyPr/>
          <a:lstStyle/>
          <a:p>
            <a:pPr defTabSz="931774">
              <a:defRPr/>
            </a:pPr>
            <a:fld id="{D70058C2-188F-4BBF-AE65-FA8C36E3708E}" type="slidenum">
              <a:rPr lang="en-CA">
                <a:solidFill>
                  <a:prstClr val="black"/>
                </a:solidFill>
                <a:latin typeface="Calibri" panose="020F0502020204030204"/>
              </a:rPr>
              <a:pPr defTabSz="931774">
                <a:defRPr/>
              </a:pPr>
              <a:t>7</a:t>
            </a:fld>
            <a:endParaRPr lang="en-CA">
              <a:solidFill>
                <a:prstClr val="black"/>
              </a:solidFill>
              <a:latin typeface="Calibri" panose="020F0502020204030204"/>
            </a:endParaRPr>
          </a:p>
        </p:txBody>
      </p:sp>
    </p:spTree>
    <p:extLst>
      <p:ext uri="{BB962C8B-B14F-4D97-AF65-F5344CB8AC3E}">
        <p14:creationId xmlns:p14="http://schemas.microsoft.com/office/powerpoint/2010/main" val="27023880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4708" indent="-174708">
              <a:buFontTx/>
              <a:buChar char="-"/>
            </a:pPr>
            <a:endParaRPr lang="en-CA" baseline="0" dirty="0" smtClean="0"/>
          </a:p>
        </p:txBody>
      </p:sp>
      <p:sp>
        <p:nvSpPr>
          <p:cNvPr id="4" name="Slide Number Placeholder 3"/>
          <p:cNvSpPr>
            <a:spLocks noGrp="1"/>
          </p:cNvSpPr>
          <p:nvPr>
            <p:ph type="sldNum" sz="quarter" idx="10"/>
          </p:nvPr>
        </p:nvSpPr>
        <p:spPr/>
        <p:txBody>
          <a:bodyPr/>
          <a:lstStyle/>
          <a:p>
            <a:pPr defTabSz="931774">
              <a:defRPr/>
            </a:pPr>
            <a:fld id="{D70058C2-188F-4BBF-AE65-FA8C36E3708E}" type="slidenum">
              <a:rPr lang="en-CA">
                <a:solidFill>
                  <a:prstClr val="black"/>
                </a:solidFill>
                <a:latin typeface="Calibri" panose="020F0502020204030204"/>
              </a:rPr>
              <a:pPr defTabSz="931774">
                <a:defRPr/>
              </a:pPr>
              <a:t>8</a:t>
            </a:fld>
            <a:endParaRPr lang="en-CA">
              <a:solidFill>
                <a:prstClr val="black"/>
              </a:solidFill>
              <a:latin typeface="Calibri" panose="020F0502020204030204"/>
            </a:endParaRPr>
          </a:p>
        </p:txBody>
      </p:sp>
    </p:spTree>
    <p:extLst>
      <p:ext uri="{BB962C8B-B14F-4D97-AF65-F5344CB8AC3E}">
        <p14:creationId xmlns:p14="http://schemas.microsoft.com/office/powerpoint/2010/main" val="41804719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CA"/>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CA"/>
          </a:p>
        </p:txBody>
      </p:sp>
      <p:sp>
        <p:nvSpPr>
          <p:cNvPr id="4" name="Date Placeholder 3"/>
          <p:cNvSpPr>
            <a:spLocks noGrp="1"/>
          </p:cNvSpPr>
          <p:nvPr>
            <p:ph type="dt" sz="half" idx="10"/>
          </p:nvPr>
        </p:nvSpPr>
        <p:spPr/>
        <p:txBody>
          <a:bodyPr/>
          <a:lstStyle/>
          <a:p>
            <a:fld id="{3643BA4D-90D3-48A1-9DCF-4C25ECD45486}" type="datetimeFigureOut">
              <a:rPr lang="en-CA" smtClean="0"/>
              <a:t>2023-04-28</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3228C92D-8E0D-4061-AFF7-A1D756280728}" type="slidenum">
              <a:rPr lang="en-CA" smtClean="0"/>
              <a:t>‹#›</a:t>
            </a:fld>
            <a:endParaRPr lang="en-CA"/>
          </a:p>
        </p:txBody>
      </p:sp>
    </p:spTree>
    <p:extLst>
      <p:ext uri="{BB962C8B-B14F-4D97-AF65-F5344CB8AC3E}">
        <p14:creationId xmlns:p14="http://schemas.microsoft.com/office/powerpoint/2010/main" val="20004742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3643BA4D-90D3-48A1-9DCF-4C25ECD45486}" type="datetimeFigureOut">
              <a:rPr lang="en-CA" smtClean="0"/>
              <a:t>2023-04-28</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3228C92D-8E0D-4061-AFF7-A1D756280728}" type="slidenum">
              <a:rPr lang="en-CA" smtClean="0"/>
              <a:t>‹#›</a:t>
            </a:fld>
            <a:endParaRPr lang="en-CA"/>
          </a:p>
        </p:txBody>
      </p:sp>
    </p:spTree>
    <p:extLst>
      <p:ext uri="{BB962C8B-B14F-4D97-AF65-F5344CB8AC3E}">
        <p14:creationId xmlns:p14="http://schemas.microsoft.com/office/powerpoint/2010/main" val="28307595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3643BA4D-90D3-48A1-9DCF-4C25ECD45486}" type="datetimeFigureOut">
              <a:rPr lang="en-CA" smtClean="0"/>
              <a:t>2023-04-28</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3228C92D-8E0D-4061-AFF7-A1D756280728}" type="slidenum">
              <a:rPr lang="en-CA" smtClean="0"/>
              <a:t>‹#›</a:t>
            </a:fld>
            <a:endParaRPr lang="en-CA"/>
          </a:p>
        </p:txBody>
      </p:sp>
    </p:spTree>
    <p:extLst>
      <p:ext uri="{BB962C8B-B14F-4D97-AF65-F5344CB8AC3E}">
        <p14:creationId xmlns:p14="http://schemas.microsoft.com/office/powerpoint/2010/main" val="32819023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3643BA4D-90D3-48A1-9DCF-4C25ECD45486}" type="datetimeFigureOut">
              <a:rPr lang="en-CA" smtClean="0"/>
              <a:t>2023-04-28</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3228C92D-8E0D-4061-AFF7-A1D756280728}" type="slidenum">
              <a:rPr lang="en-CA" smtClean="0"/>
              <a:t>‹#›</a:t>
            </a:fld>
            <a:endParaRPr lang="en-CA"/>
          </a:p>
        </p:txBody>
      </p:sp>
    </p:spTree>
    <p:extLst>
      <p:ext uri="{BB962C8B-B14F-4D97-AF65-F5344CB8AC3E}">
        <p14:creationId xmlns:p14="http://schemas.microsoft.com/office/powerpoint/2010/main" val="12504197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CA"/>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3643BA4D-90D3-48A1-9DCF-4C25ECD45486}" type="datetimeFigureOut">
              <a:rPr lang="en-CA" smtClean="0"/>
              <a:t>2023-04-28</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3228C92D-8E0D-4061-AFF7-A1D756280728}" type="slidenum">
              <a:rPr lang="en-CA" smtClean="0"/>
              <a:t>‹#›</a:t>
            </a:fld>
            <a:endParaRPr lang="en-CA"/>
          </a:p>
        </p:txBody>
      </p:sp>
    </p:spTree>
    <p:extLst>
      <p:ext uri="{BB962C8B-B14F-4D97-AF65-F5344CB8AC3E}">
        <p14:creationId xmlns:p14="http://schemas.microsoft.com/office/powerpoint/2010/main" val="846341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Date Placeholder 4"/>
          <p:cNvSpPr>
            <a:spLocks noGrp="1"/>
          </p:cNvSpPr>
          <p:nvPr>
            <p:ph type="dt" sz="half" idx="10"/>
          </p:nvPr>
        </p:nvSpPr>
        <p:spPr/>
        <p:txBody>
          <a:bodyPr/>
          <a:lstStyle/>
          <a:p>
            <a:fld id="{3643BA4D-90D3-48A1-9DCF-4C25ECD45486}" type="datetimeFigureOut">
              <a:rPr lang="en-CA" smtClean="0"/>
              <a:t>2023-04-28</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3228C92D-8E0D-4061-AFF7-A1D756280728}" type="slidenum">
              <a:rPr lang="en-CA" smtClean="0"/>
              <a:t>‹#›</a:t>
            </a:fld>
            <a:endParaRPr lang="en-CA"/>
          </a:p>
        </p:txBody>
      </p:sp>
    </p:spTree>
    <p:extLst>
      <p:ext uri="{BB962C8B-B14F-4D97-AF65-F5344CB8AC3E}">
        <p14:creationId xmlns:p14="http://schemas.microsoft.com/office/powerpoint/2010/main" val="24340661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CA"/>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Date Placeholder 6"/>
          <p:cNvSpPr>
            <a:spLocks noGrp="1"/>
          </p:cNvSpPr>
          <p:nvPr>
            <p:ph type="dt" sz="half" idx="10"/>
          </p:nvPr>
        </p:nvSpPr>
        <p:spPr/>
        <p:txBody>
          <a:bodyPr/>
          <a:lstStyle/>
          <a:p>
            <a:fld id="{3643BA4D-90D3-48A1-9DCF-4C25ECD45486}" type="datetimeFigureOut">
              <a:rPr lang="en-CA" smtClean="0"/>
              <a:t>2023-04-28</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3228C92D-8E0D-4061-AFF7-A1D756280728}" type="slidenum">
              <a:rPr lang="en-CA" smtClean="0"/>
              <a:t>‹#›</a:t>
            </a:fld>
            <a:endParaRPr lang="en-CA"/>
          </a:p>
        </p:txBody>
      </p:sp>
    </p:spTree>
    <p:extLst>
      <p:ext uri="{BB962C8B-B14F-4D97-AF65-F5344CB8AC3E}">
        <p14:creationId xmlns:p14="http://schemas.microsoft.com/office/powerpoint/2010/main" val="1483166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Date Placeholder 2"/>
          <p:cNvSpPr>
            <a:spLocks noGrp="1"/>
          </p:cNvSpPr>
          <p:nvPr>
            <p:ph type="dt" sz="half" idx="10"/>
          </p:nvPr>
        </p:nvSpPr>
        <p:spPr/>
        <p:txBody>
          <a:bodyPr/>
          <a:lstStyle/>
          <a:p>
            <a:fld id="{3643BA4D-90D3-48A1-9DCF-4C25ECD45486}" type="datetimeFigureOut">
              <a:rPr lang="en-CA" smtClean="0"/>
              <a:t>2023-04-28</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3228C92D-8E0D-4061-AFF7-A1D756280728}" type="slidenum">
              <a:rPr lang="en-CA" smtClean="0"/>
              <a:t>‹#›</a:t>
            </a:fld>
            <a:endParaRPr lang="en-CA"/>
          </a:p>
        </p:txBody>
      </p:sp>
    </p:spTree>
    <p:extLst>
      <p:ext uri="{BB962C8B-B14F-4D97-AF65-F5344CB8AC3E}">
        <p14:creationId xmlns:p14="http://schemas.microsoft.com/office/powerpoint/2010/main" val="38682485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643BA4D-90D3-48A1-9DCF-4C25ECD45486}" type="datetimeFigureOut">
              <a:rPr lang="en-CA" smtClean="0"/>
              <a:t>2023-04-28</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3228C92D-8E0D-4061-AFF7-A1D756280728}" type="slidenum">
              <a:rPr lang="en-CA" smtClean="0"/>
              <a:t>‹#›</a:t>
            </a:fld>
            <a:endParaRPr lang="en-CA"/>
          </a:p>
        </p:txBody>
      </p:sp>
    </p:spTree>
    <p:extLst>
      <p:ext uri="{BB962C8B-B14F-4D97-AF65-F5344CB8AC3E}">
        <p14:creationId xmlns:p14="http://schemas.microsoft.com/office/powerpoint/2010/main" val="36549214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CA"/>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3643BA4D-90D3-48A1-9DCF-4C25ECD45486}" type="datetimeFigureOut">
              <a:rPr lang="en-CA" smtClean="0"/>
              <a:t>2023-04-28</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3228C92D-8E0D-4061-AFF7-A1D756280728}" type="slidenum">
              <a:rPr lang="en-CA" smtClean="0"/>
              <a:t>‹#›</a:t>
            </a:fld>
            <a:endParaRPr lang="en-CA"/>
          </a:p>
        </p:txBody>
      </p:sp>
    </p:spTree>
    <p:extLst>
      <p:ext uri="{BB962C8B-B14F-4D97-AF65-F5344CB8AC3E}">
        <p14:creationId xmlns:p14="http://schemas.microsoft.com/office/powerpoint/2010/main" val="32417970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CA"/>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3643BA4D-90D3-48A1-9DCF-4C25ECD45486}" type="datetimeFigureOut">
              <a:rPr lang="en-CA" smtClean="0"/>
              <a:t>2023-04-28</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3228C92D-8E0D-4061-AFF7-A1D756280728}" type="slidenum">
              <a:rPr lang="en-CA" smtClean="0"/>
              <a:t>‹#›</a:t>
            </a:fld>
            <a:endParaRPr lang="en-CA"/>
          </a:p>
        </p:txBody>
      </p:sp>
    </p:spTree>
    <p:extLst>
      <p:ext uri="{BB962C8B-B14F-4D97-AF65-F5344CB8AC3E}">
        <p14:creationId xmlns:p14="http://schemas.microsoft.com/office/powerpoint/2010/main" val="29140010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CA"/>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643BA4D-90D3-48A1-9DCF-4C25ECD45486}" type="datetimeFigureOut">
              <a:rPr lang="en-CA" smtClean="0"/>
              <a:t>2023-04-28</a:t>
            </a:fld>
            <a:endParaRPr lang="en-CA"/>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228C92D-8E0D-4061-AFF7-A1D756280728}" type="slidenum">
              <a:rPr lang="en-CA" smtClean="0"/>
              <a:t>‹#›</a:t>
            </a:fld>
            <a:endParaRPr lang="en-CA"/>
          </a:p>
        </p:txBody>
      </p:sp>
    </p:spTree>
    <p:extLst>
      <p:ext uri="{BB962C8B-B14F-4D97-AF65-F5344CB8AC3E}">
        <p14:creationId xmlns:p14="http://schemas.microsoft.com/office/powerpoint/2010/main" val="15230268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www.myupp.ca/"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image" Target="../media/image1.jpeg"/><Relationship Id="rId5" Type="http://schemas.openxmlformats.org/officeDocument/2006/relationships/hyperlink" Target="http://www.vicu.utoronto.ca/" TargetMode="External"/><Relationship Id="rId4" Type="http://schemas.openxmlformats.org/officeDocument/2006/relationships/hyperlink" Target="mailto:vic.upp@utoronto.ca"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416278"/>
            <a:ext cx="9144000" cy="2387600"/>
          </a:xfrm>
        </p:spPr>
        <p:txBody>
          <a:bodyPr>
            <a:normAutofit/>
          </a:bodyPr>
          <a:lstStyle/>
          <a:p>
            <a:r>
              <a:rPr lang="en-CA" sz="4000" b="1" dirty="0" smtClean="0">
                <a:latin typeface="Helvetica" panose="020B0604020202020204" pitchFamily="34" charset="0"/>
                <a:cs typeface="Helvetica" panose="020B0604020202020204" pitchFamily="34" charset="0"/>
              </a:rPr>
              <a:t>University Pension Plan (UPP)	</a:t>
            </a:r>
            <a:br>
              <a:rPr lang="en-CA" sz="4000" b="1" dirty="0" smtClean="0">
                <a:latin typeface="Helvetica" panose="020B0604020202020204" pitchFamily="34" charset="0"/>
                <a:cs typeface="Helvetica" panose="020B0604020202020204" pitchFamily="34" charset="0"/>
              </a:rPr>
            </a:br>
            <a:r>
              <a:rPr lang="en-CA" sz="4000" b="1" dirty="0" smtClean="0">
                <a:latin typeface="Helvetica" panose="020B0604020202020204" pitchFamily="34" charset="0"/>
                <a:cs typeface="Helvetica" panose="020B0604020202020204" pitchFamily="34" charset="0"/>
              </a:rPr>
              <a:t>Town Hall Presentation</a:t>
            </a:r>
            <a:endParaRPr lang="en-CA" sz="4000" b="1" dirty="0">
              <a:latin typeface="Helvetica" panose="020B0604020202020204" pitchFamily="34" charset="0"/>
              <a:cs typeface="Helvetica" panose="020B0604020202020204" pitchFamily="34" charset="0"/>
            </a:endParaRPr>
          </a:p>
        </p:txBody>
      </p:sp>
      <p:sp>
        <p:nvSpPr>
          <p:cNvPr id="3" name="Subtitle 2"/>
          <p:cNvSpPr>
            <a:spLocks noGrp="1"/>
          </p:cNvSpPr>
          <p:nvPr>
            <p:ph type="subTitle" idx="1"/>
          </p:nvPr>
        </p:nvSpPr>
        <p:spPr>
          <a:xfrm>
            <a:off x="1232170" y="3902751"/>
            <a:ext cx="9144000" cy="1655762"/>
          </a:xfrm>
        </p:spPr>
        <p:txBody>
          <a:bodyPr/>
          <a:lstStyle/>
          <a:p>
            <a:r>
              <a:rPr lang="en-CA" dirty="0" smtClean="0">
                <a:latin typeface="Helvetica" panose="020B0604020202020204" pitchFamily="34" charset="0"/>
                <a:cs typeface="Helvetica" panose="020B0604020202020204" pitchFamily="34" charset="0"/>
              </a:rPr>
              <a:t>April 28, </a:t>
            </a:r>
            <a:r>
              <a:rPr lang="en-CA" dirty="0" smtClean="0">
                <a:latin typeface="Helvetica" panose="020B0604020202020204" pitchFamily="34" charset="0"/>
                <a:cs typeface="Helvetica" panose="020B0604020202020204" pitchFamily="34" charset="0"/>
              </a:rPr>
              <a:t>2023</a:t>
            </a:r>
            <a:endParaRPr lang="en-CA" strike="sngStrike" dirty="0">
              <a:solidFill>
                <a:srgbClr val="FF0000"/>
              </a:solidFill>
              <a:latin typeface="Helvetica" panose="020B0604020202020204" pitchFamily="34" charset="0"/>
              <a:cs typeface="Helvetica" panose="020B0604020202020204" pitchFamily="34" charset="0"/>
            </a:endParaRPr>
          </a:p>
        </p:txBody>
      </p:sp>
      <p:sp>
        <p:nvSpPr>
          <p:cNvPr id="4" name="Rectangle 3"/>
          <p:cNvSpPr/>
          <p:nvPr/>
        </p:nvSpPr>
        <p:spPr>
          <a:xfrm>
            <a:off x="0" y="0"/>
            <a:ext cx="12192000" cy="838200"/>
          </a:xfrm>
          <a:prstGeom prst="rect">
            <a:avLst/>
          </a:prstGeom>
          <a:solidFill>
            <a:srgbClr val="990033"/>
          </a:solidFill>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a:solidFill>
                <a:srgbClr val="990033"/>
              </a:solidFill>
            </a:endParaRPr>
          </a:p>
        </p:txBody>
      </p:sp>
      <p:pic>
        <p:nvPicPr>
          <p:cNvPr id="5" name="Picture 2" descr="VU_UofT_2C_spot"/>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453696" y="6050634"/>
            <a:ext cx="2428607" cy="606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2448807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74320" y="838200"/>
            <a:ext cx="12291407" cy="6049509"/>
          </a:xfrm>
        </p:spPr>
        <p:txBody>
          <a:bodyPr>
            <a:normAutofit fontScale="92500" lnSpcReduction="10000"/>
          </a:bodyPr>
          <a:lstStyle/>
          <a:p>
            <a:pPr marL="457200" lvl="1" indent="0">
              <a:buNone/>
            </a:pPr>
            <a:endParaRPr lang="en-CA" sz="3200" dirty="0" smtClean="0">
              <a:cs typeface="Adobe Devanagari" panose="02040503050201020203" pitchFamily="18" charset="0"/>
            </a:endParaRPr>
          </a:p>
          <a:p>
            <a:pPr marL="0" indent="0">
              <a:buNone/>
            </a:pPr>
            <a:r>
              <a:rPr lang="en-US" sz="3200" b="1" dirty="0" smtClean="0"/>
              <a:t>FROM UPP:</a:t>
            </a:r>
          </a:p>
          <a:p>
            <a:r>
              <a:rPr lang="en-US" sz="3200" b="1" dirty="0" smtClean="0"/>
              <a:t>Kathy </a:t>
            </a:r>
            <a:r>
              <a:rPr lang="en-US" sz="3200" b="1" dirty="0"/>
              <a:t>Johnson, </a:t>
            </a:r>
            <a:r>
              <a:rPr lang="en-US" sz="3200" dirty="0"/>
              <a:t>Chief Engagement and Strategy </a:t>
            </a:r>
            <a:r>
              <a:rPr lang="en-US" sz="3200" dirty="0" smtClean="0"/>
              <a:t>Officer, UPP</a:t>
            </a:r>
            <a:endParaRPr lang="en-US" sz="3200" dirty="0"/>
          </a:p>
          <a:p>
            <a:r>
              <a:rPr lang="en-US" sz="3200" b="1" dirty="0"/>
              <a:t>Andrew Naples</a:t>
            </a:r>
            <a:r>
              <a:rPr lang="en-US" sz="3200" b="1" dirty="0" smtClean="0"/>
              <a:t>, </a:t>
            </a:r>
            <a:r>
              <a:rPr lang="en-US" sz="3200" dirty="0" smtClean="0"/>
              <a:t>Managing </a:t>
            </a:r>
            <a:r>
              <a:rPr lang="en-US" sz="3200" dirty="0"/>
              <a:t>Director, University Sector and Stakeholder </a:t>
            </a:r>
            <a:r>
              <a:rPr lang="en-US" sz="3200" dirty="0" smtClean="0"/>
              <a:t>Engagement, UPP</a:t>
            </a:r>
          </a:p>
          <a:p>
            <a:r>
              <a:rPr lang="en-US" sz="3200" b="1" dirty="0" smtClean="0"/>
              <a:t>Nancy </a:t>
            </a:r>
            <a:r>
              <a:rPr lang="en-US" sz="3200" b="1" dirty="0" err="1"/>
              <a:t>Schryburt</a:t>
            </a:r>
            <a:r>
              <a:rPr lang="en-US" sz="3200" b="1" dirty="0"/>
              <a:t>, </a:t>
            </a:r>
            <a:r>
              <a:rPr lang="en-US" sz="3200" dirty="0"/>
              <a:t>Managing Director, Pension </a:t>
            </a:r>
            <a:r>
              <a:rPr lang="en-US" sz="3200" dirty="0" smtClean="0"/>
              <a:t>Service, UPP</a:t>
            </a:r>
          </a:p>
          <a:p>
            <a:r>
              <a:rPr lang="en-CA" sz="3200" b="1" dirty="0" smtClean="0"/>
              <a:t>Isabelle </a:t>
            </a:r>
            <a:r>
              <a:rPr lang="en-CA" sz="3200" b="1" dirty="0" err="1"/>
              <a:t>Duchaine</a:t>
            </a:r>
            <a:r>
              <a:rPr lang="en-CA" sz="3200" b="1" dirty="0" smtClean="0"/>
              <a:t>, </a:t>
            </a:r>
            <a:r>
              <a:rPr lang="en-CA" sz="3200" dirty="0" smtClean="0"/>
              <a:t>Engagement Manager, UPP</a:t>
            </a:r>
          </a:p>
          <a:p>
            <a:endParaRPr lang="en-CA" sz="3200" dirty="0"/>
          </a:p>
          <a:p>
            <a:pPr marL="0" indent="0">
              <a:buNone/>
            </a:pPr>
            <a:r>
              <a:rPr lang="en-CA" sz="3200" b="1" dirty="0" smtClean="0"/>
              <a:t>FROM UPP SPONSOR BOARD: </a:t>
            </a:r>
            <a:endParaRPr lang="en-CA" sz="3200" dirty="0" smtClean="0"/>
          </a:p>
          <a:p>
            <a:r>
              <a:rPr lang="en-US" sz="3200" b="1" dirty="0" smtClean="0"/>
              <a:t>Trevor </a:t>
            </a:r>
            <a:r>
              <a:rPr lang="en-US" sz="3200" b="1" dirty="0"/>
              <a:t>Rodgers, </a:t>
            </a:r>
            <a:r>
              <a:rPr lang="en-US" sz="3200" dirty="0"/>
              <a:t>Employer Sponsor, University of </a:t>
            </a:r>
            <a:r>
              <a:rPr lang="en-US" sz="3200" dirty="0" smtClean="0"/>
              <a:t>Toronto</a:t>
            </a:r>
          </a:p>
          <a:p>
            <a:r>
              <a:rPr lang="en-US" sz="3200" b="1" dirty="0"/>
              <a:t>Lisa Kramer, </a:t>
            </a:r>
            <a:r>
              <a:rPr lang="en-US" sz="3200" dirty="0"/>
              <a:t>Employee Sponsor, University of Toronto</a:t>
            </a:r>
          </a:p>
          <a:p>
            <a:r>
              <a:rPr lang="en-US" sz="3200" b="1" dirty="0" smtClean="0"/>
              <a:t>Colleen </a:t>
            </a:r>
            <a:r>
              <a:rPr lang="en-US" sz="3200" b="1" dirty="0"/>
              <a:t>Burke</a:t>
            </a:r>
            <a:r>
              <a:rPr lang="en-US" sz="3200" b="1" dirty="0" smtClean="0"/>
              <a:t>, </a:t>
            </a:r>
            <a:r>
              <a:rPr lang="en-US" sz="3200" dirty="0" smtClean="0"/>
              <a:t>Employee </a:t>
            </a:r>
            <a:r>
              <a:rPr lang="en-US" sz="3200" dirty="0"/>
              <a:t>Sponsor, United Steelworkers</a:t>
            </a:r>
          </a:p>
          <a:p>
            <a:endParaRPr lang="en-CA" sz="3200" dirty="0" smtClean="0">
              <a:cs typeface="Adobe Devanagari" panose="02040503050201020203" pitchFamily="18" charset="0"/>
            </a:endParaRPr>
          </a:p>
          <a:p>
            <a:pPr marL="0" indent="0">
              <a:buNone/>
            </a:pPr>
            <a:endParaRPr lang="en-CA" sz="3600" dirty="0" smtClean="0">
              <a:cs typeface="Adobe Devanagari" panose="02040503050201020203" pitchFamily="18" charset="0"/>
            </a:endParaRPr>
          </a:p>
        </p:txBody>
      </p:sp>
      <p:sp>
        <p:nvSpPr>
          <p:cNvPr id="4" name="Rectangle 3"/>
          <p:cNvSpPr/>
          <p:nvPr/>
        </p:nvSpPr>
        <p:spPr>
          <a:xfrm>
            <a:off x="0" y="0"/>
            <a:ext cx="12192000" cy="838200"/>
          </a:xfrm>
          <a:prstGeom prst="rect">
            <a:avLst/>
          </a:prstGeom>
          <a:solidFill>
            <a:srgbClr val="990033"/>
          </a:solidFill>
        </p:spPr>
        <p:style>
          <a:lnRef idx="1">
            <a:schemeClr val="accent2"/>
          </a:lnRef>
          <a:fillRef idx="3">
            <a:schemeClr val="accent2"/>
          </a:fillRef>
          <a:effectRef idx="2">
            <a:schemeClr val="accent2"/>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990033"/>
              </a:solidFill>
              <a:effectLst/>
              <a:uLnTx/>
              <a:uFillTx/>
              <a:latin typeface="Calibri" panose="020F0502020204030204"/>
              <a:ea typeface="+mn-ea"/>
              <a:cs typeface="+mn-cs"/>
            </a:endParaRPr>
          </a:p>
        </p:txBody>
      </p:sp>
      <p:sp>
        <p:nvSpPr>
          <p:cNvPr id="2" name="Title 1"/>
          <p:cNvSpPr>
            <a:spLocks noGrp="1"/>
          </p:cNvSpPr>
          <p:nvPr>
            <p:ph type="title"/>
          </p:nvPr>
        </p:nvSpPr>
        <p:spPr>
          <a:xfrm>
            <a:off x="478970" y="-217731"/>
            <a:ext cx="10515600" cy="1325563"/>
          </a:xfrm>
        </p:spPr>
        <p:txBody>
          <a:bodyPr>
            <a:normAutofit/>
          </a:bodyPr>
          <a:lstStyle/>
          <a:p>
            <a:r>
              <a:rPr lang="en-CA" sz="32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Welcome UPP &amp; Introductions!  </a:t>
            </a:r>
            <a:endParaRPr lang="en-CA" sz="3200" b="1"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pic>
        <p:nvPicPr>
          <p:cNvPr id="5" name="Picture 2" descr="VU_UofT_2C_spot"/>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263426" y="6251462"/>
            <a:ext cx="2428607" cy="606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5692862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78970" y="1547022"/>
            <a:ext cx="11194775" cy="4806880"/>
          </a:xfrm>
        </p:spPr>
        <p:txBody>
          <a:bodyPr>
            <a:normAutofit fontScale="92500" lnSpcReduction="20000"/>
          </a:bodyPr>
          <a:lstStyle/>
          <a:p>
            <a:r>
              <a:rPr lang="en-CA" sz="3200" b="1" dirty="0" smtClean="0"/>
              <a:t>To learn why Victoria University is exploring a merger to UPP </a:t>
            </a:r>
          </a:p>
          <a:p>
            <a:endParaRPr lang="en-CA" sz="3200" b="1" dirty="0" smtClean="0"/>
          </a:p>
          <a:p>
            <a:r>
              <a:rPr lang="en-CA" sz="3200" b="1" dirty="0" smtClean="0"/>
              <a:t>To learn more about UPP </a:t>
            </a:r>
          </a:p>
          <a:p>
            <a:endParaRPr lang="en-CA" sz="3200" b="1" dirty="0"/>
          </a:p>
          <a:p>
            <a:r>
              <a:rPr lang="en-CA" sz="3200" b="1" dirty="0" smtClean="0"/>
              <a:t>To gain familiarity about the similarities and differences between the Current Vic Pension Plan and UPP </a:t>
            </a:r>
          </a:p>
          <a:p>
            <a:endParaRPr lang="en-CA" sz="3200" b="1" dirty="0"/>
          </a:p>
          <a:p>
            <a:r>
              <a:rPr lang="en-CA" sz="3200" b="1" dirty="0" smtClean="0"/>
              <a:t>To understand how </a:t>
            </a:r>
            <a:r>
              <a:rPr lang="en-CA" sz="3200" b="1" dirty="0" smtClean="0"/>
              <a:t>your Victoria </a:t>
            </a:r>
            <a:r>
              <a:rPr lang="en-CA" sz="3200" b="1" dirty="0" smtClean="0"/>
              <a:t>University service and pension benefit will be protected in a merger to UPP </a:t>
            </a:r>
          </a:p>
          <a:p>
            <a:endParaRPr lang="en-CA" sz="3200" b="1" dirty="0"/>
          </a:p>
          <a:p>
            <a:r>
              <a:rPr lang="en-CA" sz="3200" b="1" dirty="0" smtClean="0"/>
              <a:t>To find out about next </a:t>
            </a:r>
            <a:r>
              <a:rPr lang="en-CA" sz="3200" b="1" dirty="0" smtClean="0"/>
              <a:t>steps</a:t>
            </a:r>
            <a:endParaRPr lang="en-CA" sz="3200" b="1" dirty="0" smtClean="0"/>
          </a:p>
          <a:p>
            <a:endParaRPr lang="en-CA" dirty="0"/>
          </a:p>
          <a:p>
            <a:endParaRPr lang="en-CA" dirty="0" smtClean="0"/>
          </a:p>
        </p:txBody>
      </p:sp>
      <p:sp>
        <p:nvSpPr>
          <p:cNvPr id="4" name="Rectangle 3"/>
          <p:cNvSpPr/>
          <p:nvPr/>
        </p:nvSpPr>
        <p:spPr>
          <a:xfrm>
            <a:off x="0" y="0"/>
            <a:ext cx="12192000" cy="838200"/>
          </a:xfrm>
          <a:prstGeom prst="rect">
            <a:avLst/>
          </a:prstGeom>
          <a:solidFill>
            <a:srgbClr val="990033"/>
          </a:solidFill>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a:solidFill>
                <a:srgbClr val="990033"/>
              </a:solidFill>
            </a:endParaRPr>
          </a:p>
        </p:txBody>
      </p:sp>
      <p:sp>
        <p:nvSpPr>
          <p:cNvPr id="2" name="Title 1"/>
          <p:cNvSpPr>
            <a:spLocks noGrp="1"/>
          </p:cNvSpPr>
          <p:nvPr>
            <p:ph type="title"/>
          </p:nvPr>
        </p:nvSpPr>
        <p:spPr>
          <a:xfrm>
            <a:off x="478970" y="-217731"/>
            <a:ext cx="10515600" cy="1325563"/>
          </a:xfrm>
        </p:spPr>
        <p:txBody>
          <a:bodyPr>
            <a:normAutofit/>
          </a:bodyPr>
          <a:lstStyle/>
          <a:p>
            <a:r>
              <a:rPr lang="en-CA" sz="36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Why are we here ?</a:t>
            </a:r>
            <a:endParaRPr lang="en-CA" sz="3600" b="1"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pic>
        <p:nvPicPr>
          <p:cNvPr id="5" name="Picture 2" descr="VU_UofT_2C_spot"/>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453696" y="6050634"/>
            <a:ext cx="2428607" cy="606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9079412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3040" y="1503680"/>
            <a:ext cx="11889232" cy="5192090"/>
          </a:xfrm>
        </p:spPr>
        <p:txBody>
          <a:bodyPr>
            <a:normAutofit/>
          </a:bodyPr>
          <a:lstStyle/>
          <a:p>
            <a:pPr lvl="1"/>
            <a:r>
              <a:rPr lang="en-CA" sz="3200" b="1" dirty="0" smtClean="0">
                <a:cs typeface="Adobe Devanagari" panose="02040503050201020203" pitchFamily="18" charset="0"/>
              </a:rPr>
              <a:t>Increased </a:t>
            </a:r>
            <a:r>
              <a:rPr lang="en-CA" sz="3200" b="1" dirty="0">
                <a:cs typeface="Adobe Devanagari" panose="02040503050201020203" pitchFamily="18" charset="0"/>
              </a:rPr>
              <a:t>concern from Provincial government about long term viability of </a:t>
            </a:r>
            <a:r>
              <a:rPr lang="en-CA" sz="3200" b="1" dirty="0" smtClean="0">
                <a:cs typeface="Adobe Devanagari" panose="02040503050201020203" pitchFamily="18" charset="0"/>
              </a:rPr>
              <a:t>single-employer </a:t>
            </a:r>
            <a:r>
              <a:rPr lang="en-CA" sz="3200" b="1" dirty="0">
                <a:cs typeface="Adobe Devanagari" panose="02040503050201020203" pitchFamily="18" charset="0"/>
              </a:rPr>
              <a:t>defined benefit pension </a:t>
            </a:r>
            <a:r>
              <a:rPr lang="en-CA" sz="3200" b="1" dirty="0" smtClean="0">
                <a:cs typeface="Adobe Devanagari" panose="02040503050201020203" pitchFamily="18" charset="0"/>
              </a:rPr>
              <a:t>plans – pressure to change </a:t>
            </a:r>
            <a:r>
              <a:rPr lang="en-CA" sz="3200" b="1" dirty="0" smtClean="0">
                <a:cs typeface="Adobe Devanagari" panose="02040503050201020203" pitchFamily="18" charset="0"/>
              </a:rPr>
              <a:t>structure </a:t>
            </a:r>
            <a:r>
              <a:rPr lang="en-CA" sz="3200" b="1" dirty="0" smtClean="0">
                <a:cs typeface="Adobe Devanagari" panose="02040503050201020203" pitchFamily="18" charset="0"/>
              </a:rPr>
              <a:t>of plan </a:t>
            </a:r>
          </a:p>
          <a:p>
            <a:pPr lvl="1"/>
            <a:endParaRPr lang="en-CA" sz="3200" b="1" dirty="0">
              <a:cs typeface="Adobe Devanagari" panose="02040503050201020203" pitchFamily="18" charset="0"/>
            </a:endParaRPr>
          </a:p>
          <a:p>
            <a:pPr lvl="1"/>
            <a:r>
              <a:rPr lang="en-US" sz="3200" b="1" dirty="0" smtClean="0"/>
              <a:t>Single-employer </a:t>
            </a:r>
            <a:r>
              <a:rPr lang="en-US" sz="3200" b="1" dirty="0"/>
              <a:t>plans at Ontario universities </a:t>
            </a:r>
            <a:r>
              <a:rPr lang="en-US" sz="3200" b="1" dirty="0" smtClean="0"/>
              <a:t>face </a:t>
            </a:r>
            <a:r>
              <a:rPr lang="en-US" sz="3200" b="1" dirty="0"/>
              <a:t>a unique mix of regulatory </a:t>
            </a:r>
            <a:r>
              <a:rPr lang="en-US" sz="3200" b="1" dirty="0" smtClean="0"/>
              <a:t>pressures</a:t>
            </a:r>
          </a:p>
          <a:p>
            <a:pPr lvl="1"/>
            <a:endParaRPr lang="en-US" sz="3200" b="1" dirty="0" smtClean="0"/>
          </a:p>
          <a:p>
            <a:pPr lvl="1"/>
            <a:r>
              <a:rPr lang="en-US" sz="3200" b="1" dirty="0" smtClean="0"/>
              <a:t>Increased </a:t>
            </a:r>
            <a:r>
              <a:rPr lang="en-US" sz="3200" b="1" dirty="0" smtClean="0"/>
              <a:t>costs required to fund the plan</a:t>
            </a:r>
          </a:p>
          <a:p>
            <a:pPr marL="914400" lvl="2" indent="0">
              <a:buNone/>
            </a:pPr>
            <a:endParaRPr lang="en-US" sz="3200" b="1" strike="sngStrike" dirty="0"/>
          </a:p>
          <a:p>
            <a:pPr lvl="1"/>
            <a:endParaRPr lang="en-CA" sz="3200" b="1" dirty="0" smtClean="0">
              <a:cs typeface="Adobe Devanagari" panose="02040503050201020203" pitchFamily="18" charset="0"/>
            </a:endParaRPr>
          </a:p>
          <a:p>
            <a:pPr marL="0" indent="0">
              <a:buNone/>
            </a:pPr>
            <a:endParaRPr lang="en-CA" sz="3600" dirty="0" smtClean="0">
              <a:cs typeface="Adobe Devanagari" panose="02040503050201020203" pitchFamily="18" charset="0"/>
            </a:endParaRPr>
          </a:p>
        </p:txBody>
      </p:sp>
      <p:sp>
        <p:nvSpPr>
          <p:cNvPr id="4" name="Rectangle 3"/>
          <p:cNvSpPr/>
          <p:nvPr/>
        </p:nvSpPr>
        <p:spPr>
          <a:xfrm>
            <a:off x="0" y="0"/>
            <a:ext cx="12192000" cy="838200"/>
          </a:xfrm>
          <a:prstGeom prst="rect">
            <a:avLst/>
          </a:prstGeom>
          <a:solidFill>
            <a:srgbClr val="990033"/>
          </a:solidFill>
        </p:spPr>
        <p:style>
          <a:lnRef idx="1">
            <a:schemeClr val="accent2"/>
          </a:lnRef>
          <a:fillRef idx="3">
            <a:schemeClr val="accent2"/>
          </a:fillRef>
          <a:effectRef idx="2">
            <a:schemeClr val="accent2"/>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990033"/>
              </a:solidFill>
              <a:effectLst/>
              <a:uLnTx/>
              <a:uFillTx/>
              <a:latin typeface="Calibri" panose="020F0502020204030204"/>
              <a:ea typeface="+mn-ea"/>
              <a:cs typeface="+mn-cs"/>
            </a:endParaRPr>
          </a:p>
        </p:txBody>
      </p:sp>
      <p:sp>
        <p:nvSpPr>
          <p:cNvPr id="2" name="Title 1"/>
          <p:cNvSpPr>
            <a:spLocks noGrp="1"/>
          </p:cNvSpPr>
          <p:nvPr>
            <p:ph type="title"/>
          </p:nvPr>
        </p:nvSpPr>
        <p:spPr>
          <a:xfrm>
            <a:off x="478970" y="-217731"/>
            <a:ext cx="10515600" cy="1325563"/>
          </a:xfrm>
        </p:spPr>
        <p:txBody>
          <a:bodyPr>
            <a:normAutofit/>
          </a:bodyPr>
          <a:lstStyle/>
          <a:p>
            <a:r>
              <a:rPr lang="en-CA" sz="32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Why is the University considering a merger with  UPP? </a:t>
            </a:r>
            <a:endParaRPr lang="en-CA" sz="3200" b="1"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pic>
        <p:nvPicPr>
          <p:cNvPr id="5" name="Picture 2" descr="VU_UofT_2C_spot"/>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263426" y="6251462"/>
            <a:ext cx="2428607" cy="606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1293848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1920" y="838200"/>
            <a:ext cx="11960352" cy="5857570"/>
          </a:xfrm>
        </p:spPr>
        <p:txBody>
          <a:bodyPr>
            <a:normAutofit/>
          </a:bodyPr>
          <a:lstStyle/>
          <a:p>
            <a:pPr marL="0" indent="0">
              <a:buNone/>
            </a:pPr>
            <a:r>
              <a:rPr lang="en-CA" sz="3600" b="1" dirty="0" smtClean="0">
                <a:cs typeface="Adobe Devanagari" panose="02040503050201020203" pitchFamily="18" charset="0"/>
              </a:rPr>
              <a:t>  </a:t>
            </a:r>
          </a:p>
          <a:p>
            <a:pPr lvl="1"/>
            <a:r>
              <a:rPr lang="en-CA" sz="3200" b="1" dirty="0" smtClean="0">
                <a:cs typeface="Adobe Devanagari" panose="02040503050201020203" pitchFamily="18" charset="0"/>
              </a:rPr>
              <a:t>Strength </a:t>
            </a:r>
            <a:r>
              <a:rPr lang="en-CA" sz="3200" b="1" dirty="0" smtClean="0">
                <a:cs typeface="Adobe Devanagari" panose="02040503050201020203" pitchFamily="18" charset="0"/>
              </a:rPr>
              <a:t>in </a:t>
            </a:r>
            <a:r>
              <a:rPr lang="en-CA" sz="3200" b="1" dirty="0" smtClean="0">
                <a:cs typeface="Adobe Devanagari" panose="02040503050201020203" pitchFamily="18" charset="0"/>
              </a:rPr>
              <a:t>numbers: Several </a:t>
            </a:r>
            <a:r>
              <a:rPr lang="en-CA" sz="3200" b="1" dirty="0" smtClean="0">
                <a:cs typeface="Adobe Devanagari" panose="02040503050201020203" pitchFamily="18" charset="0"/>
              </a:rPr>
              <a:t>universities participating in UPP mean a higher asset pool for investments for increased financial strength and viability; risks are shared </a:t>
            </a:r>
          </a:p>
          <a:p>
            <a:pPr lvl="1"/>
            <a:endParaRPr lang="en-CA" sz="3200" b="1" dirty="0">
              <a:cs typeface="Adobe Devanagari" panose="02040503050201020203" pitchFamily="18" charset="0"/>
            </a:endParaRPr>
          </a:p>
          <a:p>
            <a:pPr lvl="1"/>
            <a:r>
              <a:rPr lang="en-CA" sz="3200" b="1" dirty="0" smtClean="0">
                <a:cs typeface="Adobe Devanagari" panose="02040503050201020203" pitchFamily="18" charset="0"/>
              </a:rPr>
              <a:t>Protection: The </a:t>
            </a:r>
            <a:r>
              <a:rPr lang="en-CA" sz="3200" b="1" dirty="0" smtClean="0">
                <a:cs typeface="Adobe Devanagari" panose="02040503050201020203" pitchFamily="18" charset="0"/>
              </a:rPr>
              <a:t>structure of a Defined Benefit Plan </a:t>
            </a:r>
            <a:r>
              <a:rPr lang="en-CA" sz="3200" b="1" dirty="0" smtClean="0">
                <a:cs typeface="Adobe Devanagari" panose="02040503050201020203" pitchFamily="18" charset="0"/>
              </a:rPr>
              <a:t>remains in place</a:t>
            </a:r>
            <a:endParaRPr lang="en-CA" sz="3200" b="1" dirty="0" smtClean="0">
              <a:cs typeface="Adobe Devanagari" panose="02040503050201020203" pitchFamily="18" charset="0"/>
            </a:endParaRPr>
          </a:p>
          <a:p>
            <a:pPr lvl="1"/>
            <a:endParaRPr lang="en-CA" sz="3200" b="1" dirty="0">
              <a:cs typeface="Adobe Devanagari" panose="02040503050201020203" pitchFamily="18" charset="0"/>
            </a:endParaRPr>
          </a:p>
          <a:p>
            <a:pPr lvl="1"/>
            <a:r>
              <a:rPr lang="en-CA" sz="3200" b="1" dirty="0" smtClean="0">
                <a:cs typeface="Adobe Devanagari" panose="02040503050201020203" pitchFamily="18" charset="0"/>
              </a:rPr>
              <a:t>Joint </a:t>
            </a:r>
            <a:r>
              <a:rPr lang="en-CA" sz="3200" b="1" dirty="0" smtClean="0">
                <a:cs typeface="Adobe Devanagari" panose="02040503050201020203" pitchFamily="18" charset="0"/>
              </a:rPr>
              <a:t>governance: Employees/unions </a:t>
            </a:r>
            <a:r>
              <a:rPr lang="en-CA" sz="3200" b="1" dirty="0" smtClean="0">
                <a:cs typeface="Adobe Devanagari" panose="02040503050201020203" pitchFamily="18" charset="0"/>
              </a:rPr>
              <a:t>and University administration </a:t>
            </a:r>
            <a:r>
              <a:rPr lang="en-CA" sz="3200" b="1" dirty="0" smtClean="0">
                <a:cs typeface="Adobe Devanagari" panose="02040503050201020203" pitchFamily="18" charset="0"/>
              </a:rPr>
              <a:t>are jointly responsible for governance of the Pension Plan</a:t>
            </a:r>
            <a:endParaRPr lang="en-CA" sz="3200" b="1" dirty="0" smtClean="0">
              <a:cs typeface="Adobe Devanagari" panose="02040503050201020203" pitchFamily="18" charset="0"/>
            </a:endParaRPr>
          </a:p>
          <a:p>
            <a:pPr marL="0" indent="0">
              <a:buNone/>
            </a:pPr>
            <a:endParaRPr lang="en-CA" sz="3600" dirty="0" smtClean="0">
              <a:cs typeface="Adobe Devanagari" panose="02040503050201020203" pitchFamily="18" charset="0"/>
            </a:endParaRPr>
          </a:p>
        </p:txBody>
      </p:sp>
      <p:sp>
        <p:nvSpPr>
          <p:cNvPr id="4" name="Rectangle 3"/>
          <p:cNvSpPr/>
          <p:nvPr/>
        </p:nvSpPr>
        <p:spPr>
          <a:xfrm>
            <a:off x="0" y="0"/>
            <a:ext cx="12192000" cy="838200"/>
          </a:xfrm>
          <a:prstGeom prst="rect">
            <a:avLst/>
          </a:prstGeom>
          <a:solidFill>
            <a:srgbClr val="990033"/>
          </a:solidFill>
        </p:spPr>
        <p:style>
          <a:lnRef idx="1">
            <a:schemeClr val="accent2"/>
          </a:lnRef>
          <a:fillRef idx="3">
            <a:schemeClr val="accent2"/>
          </a:fillRef>
          <a:effectRef idx="2">
            <a:schemeClr val="accent2"/>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990033"/>
              </a:solidFill>
              <a:effectLst/>
              <a:uLnTx/>
              <a:uFillTx/>
              <a:latin typeface="Calibri" panose="020F0502020204030204"/>
              <a:ea typeface="+mn-ea"/>
              <a:cs typeface="+mn-cs"/>
            </a:endParaRPr>
          </a:p>
        </p:txBody>
      </p:sp>
      <p:sp>
        <p:nvSpPr>
          <p:cNvPr id="2" name="Title 1"/>
          <p:cNvSpPr>
            <a:spLocks noGrp="1"/>
          </p:cNvSpPr>
          <p:nvPr>
            <p:ph type="title"/>
          </p:nvPr>
        </p:nvSpPr>
        <p:spPr>
          <a:xfrm>
            <a:off x="478970" y="-217731"/>
            <a:ext cx="10515600" cy="1325563"/>
          </a:xfrm>
        </p:spPr>
        <p:txBody>
          <a:bodyPr>
            <a:normAutofit/>
          </a:bodyPr>
          <a:lstStyle/>
          <a:p>
            <a:r>
              <a:rPr lang="en-CA" sz="3200" b="1" dirty="0">
                <a:solidFill>
                  <a:schemeClr val="bg1"/>
                </a:solidFill>
                <a:latin typeface="Tahoma" panose="020B0604030504040204" pitchFamily="34" charset="0"/>
                <a:ea typeface="Tahoma" panose="020B0604030504040204" pitchFamily="34" charset="0"/>
                <a:cs typeface="Tahoma" panose="020B0604030504040204" pitchFamily="34" charset="0"/>
              </a:rPr>
              <a:t>Why is the University considering a merger with  UPP? </a:t>
            </a:r>
            <a:r>
              <a:rPr lang="en-CA" sz="32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 </a:t>
            </a:r>
            <a:endParaRPr lang="en-CA" sz="3200" b="1"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pic>
        <p:nvPicPr>
          <p:cNvPr id="5" name="Picture 2" descr="VU_UofT_2C_spot"/>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263426" y="6251462"/>
            <a:ext cx="2428607" cy="606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593023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2880" y="711200"/>
            <a:ext cx="11812437" cy="5932669"/>
          </a:xfrm>
        </p:spPr>
        <p:txBody>
          <a:bodyPr>
            <a:normAutofit/>
          </a:bodyPr>
          <a:lstStyle/>
          <a:p>
            <a:pPr marL="457200" lvl="1" indent="0">
              <a:buNone/>
            </a:pPr>
            <a:endParaRPr lang="en-CA" sz="3200" dirty="0" smtClean="0">
              <a:cs typeface="Adobe Devanagari" panose="02040503050201020203" pitchFamily="18" charset="0"/>
            </a:endParaRPr>
          </a:p>
          <a:p>
            <a:pPr marL="0" indent="0">
              <a:buNone/>
            </a:pPr>
            <a:r>
              <a:rPr lang="en-CA" sz="3600" b="1" dirty="0" smtClean="0">
                <a:cs typeface="Adobe Devanagari" panose="02040503050201020203" pitchFamily="18" charset="0"/>
              </a:rPr>
              <a:t>	Fall 2022</a:t>
            </a:r>
          </a:p>
          <a:p>
            <a:pPr lvl="2"/>
            <a:r>
              <a:rPr lang="en-CA" sz="2800" dirty="0" smtClean="0">
                <a:cs typeface="Adobe Devanagari" panose="02040503050201020203" pitchFamily="18" charset="0"/>
              </a:rPr>
              <a:t>Victoria University receives mandate from the Board of Regents to proceed with exploring the UPP conversion process.</a:t>
            </a:r>
          </a:p>
          <a:p>
            <a:pPr lvl="2"/>
            <a:r>
              <a:rPr lang="en-CA" sz="2800" dirty="0" smtClean="0">
                <a:cs typeface="Adobe Devanagari" panose="02040503050201020203" pitchFamily="18" charset="0"/>
              </a:rPr>
              <a:t>A Vic U Steering </a:t>
            </a:r>
            <a:r>
              <a:rPr lang="en-CA" sz="2800" dirty="0">
                <a:cs typeface="Adobe Devanagari" panose="02040503050201020203" pitchFamily="18" charset="0"/>
              </a:rPr>
              <a:t>Committee </a:t>
            </a:r>
            <a:r>
              <a:rPr lang="en-CA" sz="2800" dirty="0" smtClean="0">
                <a:cs typeface="Adobe Devanagari" panose="02040503050201020203" pitchFamily="18" charset="0"/>
              </a:rPr>
              <a:t>was created and a dedicated </a:t>
            </a:r>
            <a:r>
              <a:rPr lang="en-CA" sz="2800" dirty="0">
                <a:cs typeface="Adobe Devanagari" panose="02040503050201020203" pitchFamily="18" charset="0"/>
              </a:rPr>
              <a:t>Project Manager </a:t>
            </a:r>
            <a:r>
              <a:rPr lang="en-CA" sz="2800" dirty="0" smtClean="0">
                <a:cs typeface="Adobe Devanagari" panose="02040503050201020203" pitchFamily="18" charset="0"/>
              </a:rPr>
              <a:t>was appointed</a:t>
            </a:r>
          </a:p>
          <a:p>
            <a:pPr lvl="2"/>
            <a:r>
              <a:rPr lang="en-CA" sz="2800" dirty="0" smtClean="0">
                <a:cs typeface="Adobe Devanagari" panose="02040503050201020203" pitchFamily="18" charset="0"/>
              </a:rPr>
              <a:t>Vic U has retained legal counsel and an Actuary </a:t>
            </a:r>
            <a:endParaRPr lang="en-CA" sz="2800" dirty="0">
              <a:cs typeface="Adobe Devanagari" panose="02040503050201020203" pitchFamily="18" charset="0"/>
            </a:endParaRPr>
          </a:p>
          <a:p>
            <a:pPr marL="457200" lvl="1" indent="0">
              <a:buNone/>
            </a:pPr>
            <a:endParaRPr lang="en-CA" sz="3200" dirty="0" smtClean="0">
              <a:cs typeface="Adobe Devanagari" panose="02040503050201020203" pitchFamily="18" charset="0"/>
            </a:endParaRPr>
          </a:p>
          <a:p>
            <a:pPr marL="457200" lvl="1" indent="0">
              <a:buNone/>
            </a:pPr>
            <a:r>
              <a:rPr lang="en-CA" sz="3200" dirty="0" smtClean="0">
                <a:cs typeface="Adobe Devanagari" panose="02040503050201020203" pitchFamily="18" charset="0"/>
              </a:rPr>
              <a:t>	</a:t>
            </a:r>
            <a:r>
              <a:rPr lang="en-CA" sz="3200" b="1" dirty="0" smtClean="0">
                <a:cs typeface="Adobe Devanagari" panose="02040503050201020203" pitchFamily="18" charset="0"/>
              </a:rPr>
              <a:t>Winter 2023 </a:t>
            </a:r>
          </a:p>
          <a:p>
            <a:pPr lvl="2"/>
            <a:r>
              <a:rPr lang="en-CA" sz="2800" dirty="0" smtClean="0">
                <a:cs typeface="Adobe Devanagari" panose="02040503050201020203" pitchFamily="18" charset="0"/>
              </a:rPr>
              <a:t>A UPP Advisory </a:t>
            </a:r>
            <a:r>
              <a:rPr lang="en-CA" sz="2800" dirty="0">
                <a:cs typeface="Adobe Devanagari" panose="02040503050201020203" pitchFamily="18" charset="0"/>
              </a:rPr>
              <a:t>Committee </a:t>
            </a:r>
            <a:r>
              <a:rPr lang="en-CA" sz="2800" dirty="0" smtClean="0">
                <a:cs typeface="Adobe Devanagari" panose="02040503050201020203" pitchFamily="18" charset="0"/>
              </a:rPr>
              <a:t>for Vic U was created with </a:t>
            </a:r>
            <a:r>
              <a:rPr lang="en-CA" sz="2800" dirty="0">
                <a:cs typeface="Adobe Devanagari" panose="02040503050201020203" pitchFamily="18" charset="0"/>
              </a:rPr>
              <a:t>reps from </a:t>
            </a:r>
            <a:r>
              <a:rPr lang="en-CA" sz="2800" dirty="0" smtClean="0">
                <a:cs typeface="Adobe Devanagari" panose="02040503050201020203" pitchFamily="18" charset="0"/>
              </a:rPr>
              <a:t>Vic’s USW</a:t>
            </a:r>
            <a:r>
              <a:rPr lang="en-CA" sz="2800" dirty="0">
                <a:cs typeface="Adobe Devanagari" panose="02040503050201020203" pitchFamily="18" charset="0"/>
              </a:rPr>
              <a:t>, UTFA and PM&amp;C </a:t>
            </a:r>
            <a:r>
              <a:rPr lang="en-CA" sz="2800" dirty="0" smtClean="0">
                <a:cs typeface="Adobe Devanagari" panose="02040503050201020203" pitchFamily="18" charset="0"/>
              </a:rPr>
              <a:t>employee groups </a:t>
            </a:r>
            <a:endParaRPr lang="en-CA" sz="2800" dirty="0">
              <a:cs typeface="Adobe Devanagari" panose="02040503050201020203" pitchFamily="18" charset="0"/>
            </a:endParaRPr>
          </a:p>
          <a:p>
            <a:pPr marL="914400" lvl="2" indent="0">
              <a:buNone/>
            </a:pPr>
            <a:endParaRPr lang="en-CA" sz="2800" dirty="0" smtClean="0">
              <a:cs typeface="Adobe Devanagari" panose="02040503050201020203" pitchFamily="18" charset="0"/>
            </a:endParaRPr>
          </a:p>
          <a:p>
            <a:pPr marL="0" indent="0">
              <a:buNone/>
            </a:pPr>
            <a:endParaRPr lang="en-CA" sz="3600" dirty="0" smtClean="0">
              <a:cs typeface="Adobe Devanagari" panose="02040503050201020203" pitchFamily="18" charset="0"/>
            </a:endParaRPr>
          </a:p>
        </p:txBody>
      </p:sp>
      <p:sp>
        <p:nvSpPr>
          <p:cNvPr id="4" name="Rectangle 3"/>
          <p:cNvSpPr/>
          <p:nvPr/>
        </p:nvSpPr>
        <p:spPr>
          <a:xfrm>
            <a:off x="0" y="0"/>
            <a:ext cx="12192000" cy="838200"/>
          </a:xfrm>
          <a:prstGeom prst="rect">
            <a:avLst/>
          </a:prstGeom>
          <a:solidFill>
            <a:srgbClr val="990033"/>
          </a:solidFill>
        </p:spPr>
        <p:style>
          <a:lnRef idx="1">
            <a:schemeClr val="accent2"/>
          </a:lnRef>
          <a:fillRef idx="3">
            <a:schemeClr val="accent2"/>
          </a:fillRef>
          <a:effectRef idx="2">
            <a:schemeClr val="accent2"/>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990033"/>
              </a:solidFill>
              <a:effectLst/>
              <a:uLnTx/>
              <a:uFillTx/>
              <a:latin typeface="Calibri" panose="020F0502020204030204"/>
              <a:ea typeface="+mn-ea"/>
              <a:cs typeface="+mn-cs"/>
            </a:endParaRPr>
          </a:p>
        </p:txBody>
      </p:sp>
      <p:sp>
        <p:nvSpPr>
          <p:cNvPr id="2" name="Title 1"/>
          <p:cNvSpPr>
            <a:spLocks noGrp="1"/>
          </p:cNvSpPr>
          <p:nvPr>
            <p:ph type="title"/>
          </p:nvPr>
        </p:nvSpPr>
        <p:spPr>
          <a:xfrm>
            <a:off x="478970" y="-217731"/>
            <a:ext cx="10515600" cy="1325563"/>
          </a:xfrm>
        </p:spPr>
        <p:txBody>
          <a:bodyPr>
            <a:normAutofit/>
          </a:bodyPr>
          <a:lstStyle/>
          <a:p>
            <a:r>
              <a:rPr lang="en-CA" sz="32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Where are we now? </a:t>
            </a:r>
            <a:endParaRPr lang="en-CA" sz="3200" b="1"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pic>
        <p:nvPicPr>
          <p:cNvPr id="5" name="Picture 2" descr="VU_UofT_2C_spot"/>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263426" y="6251462"/>
            <a:ext cx="2428607" cy="606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3845882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78970" y="711200"/>
            <a:ext cx="11150587" cy="5932669"/>
          </a:xfrm>
        </p:spPr>
        <p:txBody>
          <a:bodyPr>
            <a:normAutofit fontScale="92500" lnSpcReduction="10000"/>
          </a:bodyPr>
          <a:lstStyle/>
          <a:p>
            <a:pPr marL="457200" lvl="1" indent="0">
              <a:buNone/>
            </a:pPr>
            <a:endParaRPr lang="en-CA" sz="3200" dirty="0" smtClean="0">
              <a:cs typeface="Adobe Devanagari" panose="02040503050201020203" pitchFamily="18" charset="0"/>
            </a:endParaRPr>
          </a:p>
          <a:p>
            <a:pPr marL="0" indent="0">
              <a:buNone/>
            </a:pPr>
            <a:r>
              <a:rPr lang="en-CA" sz="3600" b="1" dirty="0" smtClean="0">
                <a:cs typeface="Adobe Devanagari" panose="02040503050201020203" pitchFamily="18" charset="0"/>
              </a:rPr>
              <a:t>	Colleen Burke - USW </a:t>
            </a:r>
          </a:p>
          <a:p>
            <a:pPr marL="0" indent="0">
              <a:buNone/>
            </a:pPr>
            <a:r>
              <a:rPr lang="en-CA" sz="3600" b="1" dirty="0">
                <a:cs typeface="Adobe Devanagari" panose="02040503050201020203" pitchFamily="18" charset="0"/>
              </a:rPr>
              <a:t>	</a:t>
            </a:r>
            <a:r>
              <a:rPr lang="en-CA" sz="3600" b="1" dirty="0" smtClean="0">
                <a:cs typeface="Adobe Devanagari" panose="02040503050201020203" pitchFamily="18" charset="0"/>
              </a:rPr>
              <a:t>John </a:t>
            </a:r>
            <a:r>
              <a:rPr lang="en-CA" sz="3600" b="1" dirty="0" err="1" smtClean="0">
                <a:cs typeface="Adobe Devanagari" panose="02040503050201020203" pitchFamily="18" charset="0"/>
              </a:rPr>
              <a:t>Ankenman</a:t>
            </a:r>
            <a:r>
              <a:rPr lang="en-CA" sz="3600" b="1" dirty="0" smtClean="0">
                <a:cs typeface="Adobe Devanagari" panose="02040503050201020203" pitchFamily="18" charset="0"/>
              </a:rPr>
              <a:t> – USW </a:t>
            </a:r>
            <a:endParaRPr lang="en-CA" sz="3600" b="1" dirty="0" smtClean="0">
              <a:cs typeface="Adobe Devanagari" panose="02040503050201020203" pitchFamily="18" charset="0"/>
            </a:endParaRPr>
          </a:p>
          <a:p>
            <a:pPr marL="0" indent="0">
              <a:buNone/>
            </a:pPr>
            <a:r>
              <a:rPr lang="en-CA" sz="3600" b="1" dirty="0">
                <a:cs typeface="Adobe Devanagari" panose="02040503050201020203" pitchFamily="18" charset="0"/>
              </a:rPr>
              <a:t>	</a:t>
            </a:r>
            <a:r>
              <a:rPr lang="en-CA" sz="3600" b="1" dirty="0" smtClean="0">
                <a:cs typeface="Adobe Devanagari" panose="02040503050201020203" pitchFamily="18" charset="0"/>
              </a:rPr>
              <a:t>Henry </a:t>
            </a:r>
            <a:r>
              <a:rPr lang="en-CA" sz="3600" b="1" dirty="0" err="1" smtClean="0">
                <a:cs typeface="Adobe Devanagari" panose="02040503050201020203" pitchFamily="18" charset="0"/>
              </a:rPr>
              <a:t>Shiu</a:t>
            </a:r>
            <a:r>
              <a:rPr lang="en-CA" sz="3600" b="1" dirty="0" smtClean="0">
                <a:cs typeface="Adobe Devanagari" panose="02040503050201020203" pitchFamily="18" charset="0"/>
              </a:rPr>
              <a:t> - UTFA</a:t>
            </a:r>
          </a:p>
          <a:p>
            <a:pPr marL="0" indent="0">
              <a:buNone/>
            </a:pPr>
            <a:r>
              <a:rPr lang="en-CA" sz="3600" b="1" dirty="0">
                <a:cs typeface="Adobe Devanagari" panose="02040503050201020203" pitchFamily="18" charset="0"/>
              </a:rPr>
              <a:t>	</a:t>
            </a:r>
            <a:r>
              <a:rPr lang="en-CA" sz="3600" b="1" dirty="0" err="1" smtClean="0">
                <a:cs typeface="Adobe Devanagari" panose="02040503050201020203" pitchFamily="18" charset="0"/>
              </a:rPr>
              <a:t>Grase</a:t>
            </a:r>
            <a:r>
              <a:rPr lang="en-CA" sz="3600" b="1" dirty="0" smtClean="0">
                <a:cs typeface="Adobe Devanagari" panose="02040503050201020203" pitchFamily="18" charset="0"/>
              </a:rPr>
              <a:t> Kim - PM&amp;C </a:t>
            </a:r>
          </a:p>
          <a:p>
            <a:pPr marL="0" indent="0">
              <a:buNone/>
            </a:pPr>
            <a:r>
              <a:rPr lang="en-CA" sz="3600" b="1" dirty="0" smtClean="0">
                <a:cs typeface="Adobe Devanagari" panose="02040503050201020203" pitchFamily="18" charset="0"/>
              </a:rPr>
              <a:t>	Christine </a:t>
            </a:r>
            <a:r>
              <a:rPr lang="en-CA" sz="3600" b="1" dirty="0" err="1" smtClean="0">
                <a:cs typeface="Adobe Devanagari" panose="02040503050201020203" pitchFamily="18" charset="0"/>
              </a:rPr>
              <a:t>Saati</a:t>
            </a:r>
            <a:r>
              <a:rPr lang="en-CA" sz="3600" b="1" dirty="0" smtClean="0">
                <a:cs typeface="Adobe Devanagari" panose="02040503050201020203" pitchFamily="18" charset="0"/>
              </a:rPr>
              <a:t> - HR Project Manager </a:t>
            </a:r>
            <a:r>
              <a:rPr lang="en-CA" sz="3600" b="1" dirty="0">
                <a:cs typeface="Adobe Devanagari" panose="02040503050201020203" pitchFamily="18" charset="0"/>
              </a:rPr>
              <a:t>	</a:t>
            </a:r>
            <a:endParaRPr lang="en-CA" sz="3600" b="1" dirty="0" smtClean="0">
              <a:cs typeface="Adobe Devanagari" panose="02040503050201020203" pitchFamily="18" charset="0"/>
            </a:endParaRPr>
          </a:p>
          <a:p>
            <a:pPr marL="0" indent="0">
              <a:buNone/>
            </a:pPr>
            <a:r>
              <a:rPr lang="en-CA" sz="3600" b="1" dirty="0" smtClean="0">
                <a:cs typeface="Adobe Devanagari" panose="02040503050201020203" pitchFamily="18" charset="0"/>
              </a:rPr>
              <a:t>	Anthony Yeung - Director, Finance </a:t>
            </a:r>
          </a:p>
          <a:p>
            <a:pPr marL="0" indent="0">
              <a:buNone/>
            </a:pPr>
            <a:r>
              <a:rPr lang="en-CA" sz="3600" b="1" dirty="0">
                <a:cs typeface="Adobe Devanagari" panose="02040503050201020203" pitchFamily="18" charset="0"/>
              </a:rPr>
              <a:t>	</a:t>
            </a:r>
            <a:r>
              <a:rPr lang="en-CA" sz="3600" b="1" dirty="0" smtClean="0">
                <a:cs typeface="Adobe Devanagari" panose="02040503050201020203" pitchFamily="18" charset="0"/>
              </a:rPr>
              <a:t>Joanne Evans - Director, </a:t>
            </a:r>
            <a:r>
              <a:rPr lang="en-CA" sz="3600" b="1" dirty="0" smtClean="0">
                <a:cs typeface="Adobe Devanagari" panose="02040503050201020203" pitchFamily="18" charset="0"/>
              </a:rPr>
              <a:t> HR </a:t>
            </a:r>
          </a:p>
          <a:p>
            <a:pPr marL="0" indent="0">
              <a:buNone/>
            </a:pPr>
            <a:r>
              <a:rPr lang="en-CA" sz="3600" b="1" dirty="0">
                <a:cs typeface="Adobe Devanagari" panose="02040503050201020203" pitchFamily="18" charset="0"/>
              </a:rPr>
              <a:t>	</a:t>
            </a:r>
            <a:r>
              <a:rPr lang="en-CA" sz="3600" b="1" dirty="0" smtClean="0">
                <a:cs typeface="Adobe Devanagari" panose="02040503050201020203" pitchFamily="18" charset="0"/>
              </a:rPr>
              <a:t>Ray deSouza - Bursar &amp; CAO </a:t>
            </a:r>
            <a:endParaRPr lang="en-CA" sz="3600" b="1" dirty="0" smtClean="0">
              <a:cs typeface="Adobe Devanagari" panose="02040503050201020203" pitchFamily="18" charset="0"/>
            </a:endParaRPr>
          </a:p>
          <a:p>
            <a:pPr marL="0" indent="0">
              <a:buNone/>
            </a:pPr>
            <a:endParaRPr lang="en-CA" sz="3600" b="1" dirty="0">
              <a:cs typeface="Adobe Devanagari" panose="02040503050201020203" pitchFamily="18" charset="0"/>
            </a:endParaRPr>
          </a:p>
          <a:p>
            <a:pPr marL="0" indent="0">
              <a:buNone/>
            </a:pPr>
            <a:r>
              <a:rPr lang="en-CA" sz="3600" b="1" dirty="0" smtClean="0">
                <a:cs typeface="Adobe Devanagari" panose="02040503050201020203" pitchFamily="18" charset="0"/>
              </a:rPr>
              <a:t>	</a:t>
            </a:r>
            <a:endParaRPr lang="en-CA" sz="2800" dirty="0" smtClean="0">
              <a:cs typeface="Adobe Devanagari" panose="02040503050201020203" pitchFamily="18" charset="0"/>
            </a:endParaRPr>
          </a:p>
          <a:p>
            <a:pPr marL="0" indent="0">
              <a:buNone/>
            </a:pPr>
            <a:endParaRPr lang="en-CA" sz="3600" dirty="0" smtClean="0">
              <a:cs typeface="Adobe Devanagari" panose="02040503050201020203" pitchFamily="18" charset="0"/>
            </a:endParaRPr>
          </a:p>
        </p:txBody>
      </p:sp>
      <p:sp>
        <p:nvSpPr>
          <p:cNvPr id="4" name="Rectangle 3"/>
          <p:cNvSpPr/>
          <p:nvPr/>
        </p:nvSpPr>
        <p:spPr>
          <a:xfrm>
            <a:off x="0" y="0"/>
            <a:ext cx="12192000" cy="838200"/>
          </a:xfrm>
          <a:prstGeom prst="rect">
            <a:avLst/>
          </a:prstGeom>
          <a:solidFill>
            <a:srgbClr val="990033"/>
          </a:solidFill>
        </p:spPr>
        <p:style>
          <a:lnRef idx="1">
            <a:schemeClr val="accent2"/>
          </a:lnRef>
          <a:fillRef idx="3">
            <a:schemeClr val="accent2"/>
          </a:fillRef>
          <a:effectRef idx="2">
            <a:schemeClr val="accent2"/>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990033"/>
              </a:solidFill>
              <a:effectLst/>
              <a:uLnTx/>
              <a:uFillTx/>
              <a:latin typeface="Calibri" panose="020F0502020204030204"/>
              <a:ea typeface="+mn-ea"/>
              <a:cs typeface="+mn-cs"/>
            </a:endParaRPr>
          </a:p>
        </p:txBody>
      </p:sp>
      <p:sp>
        <p:nvSpPr>
          <p:cNvPr id="2" name="Title 1"/>
          <p:cNvSpPr>
            <a:spLocks noGrp="1"/>
          </p:cNvSpPr>
          <p:nvPr>
            <p:ph type="title"/>
          </p:nvPr>
        </p:nvSpPr>
        <p:spPr>
          <a:xfrm>
            <a:off x="478970" y="-217731"/>
            <a:ext cx="10515600" cy="1325563"/>
          </a:xfrm>
        </p:spPr>
        <p:txBody>
          <a:bodyPr>
            <a:normAutofit/>
          </a:bodyPr>
          <a:lstStyle/>
          <a:p>
            <a:r>
              <a:rPr lang="en-CA" sz="32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Victoria University UPP Advisory </a:t>
            </a:r>
            <a:r>
              <a:rPr lang="en-CA" sz="3200" b="1" dirty="0" err="1" smtClean="0">
                <a:solidFill>
                  <a:schemeClr val="bg1"/>
                </a:solidFill>
                <a:latin typeface="Tahoma" panose="020B0604030504040204" pitchFamily="34" charset="0"/>
                <a:ea typeface="Tahoma" panose="020B0604030504040204" pitchFamily="34" charset="0"/>
                <a:cs typeface="Tahoma" panose="020B0604030504040204" pitchFamily="34" charset="0"/>
              </a:rPr>
              <a:t>Committe</a:t>
            </a:r>
            <a:r>
              <a:rPr lang="en-CA" sz="32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 </a:t>
            </a:r>
            <a:endParaRPr lang="en-CA" sz="3200" b="1"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pic>
        <p:nvPicPr>
          <p:cNvPr id="5" name="Picture 2" descr="VU_UofT_2C_spot"/>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263426" y="6251462"/>
            <a:ext cx="2428607" cy="606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5156472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78970" y="711200"/>
            <a:ext cx="11150587" cy="5932669"/>
          </a:xfrm>
        </p:spPr>
        <p:txBody>
          <a:bodyPr>
            <a:normAutofit lnSpcReduction="10000"/>
          </a:bodyPr>
          <a:lstStyle/>
          <a:p>
            <a:pPr marL="457200" lvl="1" indent="0">
              <a:buNone/>
            </a:pPr>
            <a:endParaRPr lang="en-CA" sz="3200" dirty="0" smtClean="0">
              <a:cs typeface="Adobe Devanagari" panose="02040503050201020203" pitchFamily="18" charset="0"/>
            </a:endParaRPr>
          </a:p>
          <a:p>
            <a:pPr marL="0" indent="0">
              <a:buNone/>
            </a:pPr>
            <a:r>
              <a:rPr lang="en-CA" sz="3600" b="1" dirty="0" smtClean="0">
                <a:cs typeface="Adobe Devanagari" panose="02040503050201020203" pitchFamily="18" charset="0"/>
              </a:rPr>
              <a:t>	Resources: </a:t>
            </a:r>
          </a:p>
          <a:p>
            <a:pPr marL="0" indent="0">
              <a:buNone/>
            </a:pPr>
            <a:r>
              <a:rPr lang="en-CA" sz="3600" b="1" dirty="0" smtClean="0">
                <a:cs typeface="Adobe Devanagari" panose="02040503050201020203" pitchFamily="18" charset="0"/>
              </a:rPr>
              <a:t>	UPP web</a:t>
            </a:r>
            <a:r>
              <a:rPr lang="en-CA" sz="3600" b="1" dirty="0" smtClean="0">
                <a:cs typeface="Adobe Devanagari" panose="02040503050201020203" pitchFamily="18" charset="0"/>
              </a:rPr>
              <a:t>site: </a:t>
            </a:r>
            <a:r>
              <a:rPr lang="en-CA" sz="3600" b="1" dirty="0" smtClean="0">
                <a:cs typeface="Adobe Devanagari" panose="02040503050201020203" pitchFamily="18" charset="0"/>
                <a:hlinkClick r:id="rId3"/>
              </a:rPr>
              <a:t>www.myupp.ca</a:t>
            </a:r>
            <a:endParaRPr lang="en-CA" sz="3600" b="1" dirty="0" smtClean="0">
              <a:cs typeface="Adobe Devanagari" panose="02040503050201020203" pitchFamily="18" charset="0"/>
            </a:endParaRPr>
          </a:p>
          <a:p>
            <a:pPr marL="0" indent="0">
              <a:buNone/>
            </a:pPr>
            <a:r>
              <a:rPr lang="en-CA" sz="3600" b="1" dirty="0">
                <a:cs typeface="Adobe Devanagari" panose="02040503050201020203" pitchFamily="18" charset="0"/>
              </a:rPr>
              <a:t>	</a:t>
            </a:r>
            <a:r>
              <a:rPr lang="en-CA" sz="3600" b="1" dirty="0" smtClean="0">
                <a:cs typeface="Adobe Devanagari" panose="02040503050201020203" pitchFamily="18" charset="0"/>
              </a:rPr>
              <a:t>Vic email: </a:t>
            </a:r>
            <a:r>
              <a:rPr lang="en-CA" sz="3600" b="1" dirty="0" smtClean="0">
                <a:cs typeface="Adobe Devanagari" panose="02040503050201020203" pitchFamily="18" charset="0"/>
                <a:hlinkClick r:id="rId4"/>
              </a:rPr>
              <a:t>vic.upp@utoronto.ca</a:t>
            </a:r>
            <a:endParaRPr lang="en-CA" sz="3600" b="1" dirty="0" smtClean="0">
              <a:cs typeface="Adobe Devanagari" panose="02040503050201020203" pitchFamily="18" charset="0"/>
            </a:endParaRPr>
          </a:p>
          <a:p>
            <a:pPr marL="0" indent="0">
              <a:buNone/>
            </a:pPr>
            <a:r>
              <a:rPr lang="en-CA" sz="3600" b="1" dirty="0">
                <a:cs typeface="Adobe Devanagari" panose="02040503050201020203" pitchFamily="18" charset="0"/>
              </a:rPr>
              <a:t>	</a:t>
            </a:r>
            <a:r>
              <a:rPr lang="en-CA" sz="3600" b="1" dirty="0" smtClean="0">
                <a:cs typeface="Adobe Devanagari" panose="02040503050201020203" pitchFamily="18" charset="0"/>
              </a:rPr>
              <a:t>VIC HR website:  </a:t>
            </a:r>
            <a:r>
              <a:rPr lang="en-CA" sz="3600" b="1" dirty="0" smtClean="0">
                <a:cs typeface="Adobe Devanagari" panose="02040503050201020203" pitchFamily="18" charset="0"/>
                <a:hlinkClick r:id="rId5"/>
              </a:rPr>
              <a:t>www.vicu.utoronto.ca</a:t>
            </a:r>
            <a:endParaRPr lang="en-CA" sz="3600" b="1" dirty="0" smtClean="0">
              <a:cs typeface="Adobe Devanagari" panose="02040503050201020203" pitchFamily="18" charset="0"/>
            </a:endParaRPr>
          </a:p>
          <a:p>
            <a:pPr marL="0" indent="0">
              <a:buNone/>
            </a:pPr>
            <a:r>
              <a:rPr lang="en-CA" sz="3600" b="1" dirty="0">
                <a:cs typeface="Adobe Devanagari" panose="02040503050201020203" pitchFamily="18" charset="0"/>
              </a:rPr>
              <a:t>	</a:t>
            </a:r>
            <a:r>
              <a:rPr lang="en-CA" sz="3600" b="1" dirty="0" smtClean="0">
                <a:cs typeface="Adobe Devanagari" panose="02040503050201020203" pitchFamily="18" charset="0"/>
              </a:rPr>
              <a:t>Your employee group rep or union rep </a:t>
            </a:r>
          </a:p>
          <a:p>
            <a:pPr marL="0" indent="0">
              <a:buNone/>
            </a:pPr>
            <a:r>
              <a:rPr lang="en-CA" sz="3600" b="1" dirty="0">
                <a:cs typeface="Adobe Devanagari" panose="02040503050201020203" pitchFamily="18" charset="0"/>
              </a:rPr>
              <a:t>	</a:t>
            </a:r>
            <a:endParaRPr lang="en-CA" sz="3600" b="1" dirty="0" smtClean="0">
              <a:cs typeface="Adobe Devanagari" panose="02040503050201020203" pitchFamily="18" charset="0"/>
            </a:endParaRPr>
          </a:p>
          <a:p>
            <a:pPr marL="0" indent="0">
              <a:buNone/>
            </a:pPr>
            <a:endParaRPr lang="en-CA" sz="3600" b="1" dirty="0" smtClean="0">
              <a:cs typeface="Adobe Devanagari" panose="02040503050201020203" pitchFamily="18" charset="0"/>
            </a:endParaRPr>
          </a:p>
          <a:p>
            <a:pPr marL="0" indent="0">
              <a:buNone/>
            </a:pPr>
            <a:r>
              <a:rPr lang="en-CA" sz="3600" b="1" dirty="0" smtClean="0">
                <a:cs typeface="Adobe Devanagari" panose="02040503050201020203" pitchFamily="18" charset="0"/>
              </a:rPr>
              <a:t> </a:t>
            </a:r>
            <a:endParaRPr lang="en-CA" sz="3600" b="1" dirty="0">
              <a:cs typeface="Adobe Devanagari" panose="02040503050201020203" pitchFamily="18" charset="0"/>
            </a:endParaRPr>
          </a:p>
          <a:p>
            <a:pPr marL="0" indent="0">
              <a:buNone/>
            </a:pPr>
            <a:r>
              <a:rPr lang="en-CA" sz="3600" b="1" dirty="0" smtClean="0">
                <a:cs typeface="Adobe Devanagari" panose="02040503050201020203" pitchFamily="18" charset="0"/>
              </a:rPr>
              <a:t>	</a:t>
            </a:r>
            <a:endParaRPr lang="en-CA" sz="2800" dirty="0" smtClean="0">
              <a:cs typeface="Adobe Devanagari" panose="02040503050201020203" pitchFamily="18" charset="0"/>
            </a:endParaRPr>
          </a:p>
          <a:p>
            <a:pPr marL="0" indent="0">
              <a:buNone/>
            </a:pPr>
            <a:endParaRPr lang="en-CA" sz="3600" dirty="0" smtClean="0">
              <a:cs typeface="Adobe Devanagari" panose="02040503050201020203" pitchFamily="18" charset="0"/>
            </a:endParaRPr>
          </a:p>
        </p:txBody>
      </p:sp>
      <p:sp>
        <p:nvSpPr>
          <p:cNvPr id="4" name="Rectangle 3"/>
          <p:cNvSpPr/>
          <p:nvPr/>
        </p:nvSpPr>
        <p:spPr>
          <a:xfrm>
            <a:off x="0" y="0"/>
            <a:ext cx="12192000" cy="838200"/>
          </a:xfrm>
          <a:prstGeom prst="rect">
            <a:avLst/>
          </a:prstGeom>
          <a:solidFill>
            <a:srgbClr val="990033"/>
          </a:solidFill>
        </p:spPr>
        <p:style>
          <a:lnRef idx="1">
            <a:schemeClr val="accent2"/>
          </a:lnRef>
          <a:fillRef idx="3">
            <a:schemeClr val="accent2"/>
          </a:fillRef>
          <a:effectRef idx="2">
            <a:schemeClr val="accent2"/>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990033"/>
              </a:solidFill>
              <a:effectLst/>
              <a:uLnTx/>
              <a:uFillTx/>
              <a:latin typeface="Calibri" panose="020F0502020204030204"/>
              <a:ea typeface="+mn-ea"/>
              <a:cs typeface="+mn-cs"/>
            </a:endParaRPr>
          </a:p>
        </p:txBody>
      </p:sp>
      <p:sp>
        <p:nvSpPr>
          <p:cNvPr id="2" name="Title 1"/>
          <p:cNvSpPr>
            <a:spLocks noGrp="1"/>
          </p:cNvSpPr>
          <p:nvPr>
            <p:ph type="title"/>
          </p:nvPr>
        </p:nvSpPr>
        <p:spPr>
          <a:xfrm>
            <a:off x="478970" y="-217731"/>
            <a:ext cx="10515600" cy="1325563"/>
          </a:xfrm>
        </p:spPr>
        <p:txBody>
          <a:bodyPr>
            <a:normAutofit/>
          </a:bodyPr>
          <a:lstStyle/>
          <a:p>
            <a:r>
              <a:rPr lang="en-CA" sz="32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Victoria University</a:t>
            </a:r>
            <a:endParaRPr lang="en-CA" sz="3200" b="1"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pic>
        <p:nvPicPr>
          <p:cNvPr id="5" name="Picture 2" descr="VU_UofT_2C_spot"/>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9263426" y="6251462"/>
            <a:ext cx="2428607" cy="606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1043320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20252</TotalTime>
  <Words>982</Words>
  <Application>Microsoft Office PowerPoint</Application>
  <PresentationFormat>Widescreen</PresentationFormat>
  <Paragraphs>104</Paragraphs>
  <Slides>8</Slides>
  <Notes>8</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8</vt:i4>
      </vt:variant>
    </vt:vector>
  </HeadingPairs>
  <TitlesOfParts>
    <vt:vector size="15" baseType="lpstr">
      <vt:lpstr>Adobe Devanagari</vt:lpstr>
      <vt:lpstr>Arial</vt:lpstr>
      <vt:lpstr>Calibri</vt:lpstr>
      <vt:lpstr>Calibri Light</vt:lpstr>
      <vt:lpstr>Helvetica</vt:lpstr>
      <vt:lpstr>Tahoma</vt:lpstr>
      <vt:lpstr>Office Theme</vt:lpstr>
      <vt:lpstr>University Pension Plan (UPP)  Town Hall Presentation</vt:lpstr>
      <vt:lpstr>Welcome UPP &amp; Introductions!  </vt:lpstr>
      <vt:lpstr>Why are we here ?</vt:lpstr>
      <vt:lpstr>Why is the University considering a merger with  UPP? </vt:lpstr>
      <vt:lpstr>Why is the University considering a merger with  UPP?  </vt:lpstr>
      <vt:lpstr>Where are we now? </vt:lpstr>
      <vt:lpstr>Victoria University UPP Advisory Committe </vt:lpstr>
      <vt:lpstr>Victoria University</vt:lpstr>
    </vt:vector>
  </TitlesOfParts>
  <Company>University of Toronto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 / M &amp; C and People Managers Meeting</dc:title>
  <dc:creator>Patrik Baghdassarians</dc:creator>
  <cp:lastModifiedBy>Joanne Evans</cp:lastModifiedBy>
  <cp:revision>255</cp:revision>
  <cp:lastPrinted>2023-04-28T13:36:01Z</cp:lastPrinted>
  <dcterms:created xsi:type="dcterms:W3CDTF">2021-01-15T15:52:07Z</dcterms:created>
  <dcterms:modified xsi:type="dcterms:W3CDTF">2023-04-28T13:42:58Z</dcterms:modified>
</cp:coreProperties>
</file>